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5" autoAdjust="0"/>
    <p:restoredTop sz="94660"/>
  </p:normalViewPr>
  <p:slideViewPr>
    <p:cSldViewPr>
      <p:cViewPr varScale="1">
        <p:scale>
          <a:sx n="63" d="100"/>
          <a:sy n="63" d="100"/>
        </p:scale>
        <p:origin x="-126"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ECBBD7D-3BE0-4DA8-A68F-88D9AA9F9E80}" type="datetimeFigureOut">
              <a:rPr lang="en-US" smtClean="0"/>
              <a:pPr/>
              <a:t>4/1/2011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894EB91-288C-424F-9765-C0BA4991CA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ECBBD7D-3BE0-4DA8-A68F-88D9AA9F9E80}" type="datetimeFigureOut">
              <a:rPr lang="en-US" smtClean="0"/>
              <a:pPr/>
              <a:t>4/1/2011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894EB91-288C-424F-9765-C0BA4991CA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ECBBD7D-3BE0-4DA8-A68F-88D9AA9F9E80}" type="datetimeFigureOut">
              <a:rPr lang="en-US" smtClean="0"/>
              <a:pPr/>
              <a:t>4/1/2011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894EB91-288C-424F-9765-C0BA4991CA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ECBBD7D-3BE0-4DA8-A68F-88D9AA9F9E80}" type="datetimeFigureOut">
              <a:rPr lang="en-US" smtClean="0"/>
              <a:pPr/>
              <a:t>4/1/2011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94EB91-288C-424F-9765-C0BA4991CA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ECBBD7D-3BE0-4DA8-A68F-88D9AA9F9E80}" type="datetimeFigureOut">
              <a:rPr lang="en-US" smtClean="0"/>
              <a:pPr/>
              <a:t>4/1/2011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94EB91-288C-424F-9765-C0BA4991CAE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ECBBD7D-3BE0-4DA8-A68F-88D9AA9F9E80}" type="datetimeFigureOut">
              <a:rPr lang="en-US" smtClean="0"/>
              <a:pPr/>
              <a:t>4/1/2011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894EB91-288C-424F-9765-C0BA4991CA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4800" y="3810000"/>
            <a:ext cx="1981200" cy="2209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381000"/>
            <a:ext cx="7696200" cy="1470025"/>
          </a:xfrm>
        </p:spPr>
        <p:txBody>
          <a:bodyPr/>
          <a:lstStyle/>
          <a:p>
            <a:pPr algn="ctr"/>
            <a:r>
              <a:rPr lang="en-US" dirty="0" smtClean="0"/>
              <a:t>The Cherry Hill Field Trip to </a:t>
            </a:r>
            <a:r>
              <a:rPr lang="en-US" dirty="0" err="1" smtClean="0"/>
              <a:t>Brendenwood</a:t>
            </a:r>
            <a:endParaRPr lang="en-US" dirty="0"/>
          </a:p>
        </p:txBody>
      </p:sp>
      <p:sp>
        <p:nvSpPr>
          <p:cNvPr id="3" name="Subtitle 2"/>
          <p:cNvSpPr>
            <a:spLocks noGrp="1"/>
          </p:cNvSpPr>
          <p:nvPr>
            <p:ph type="subTitle" idx="1"/>
          </p:nvPr>
        </p:nvSpPr>
        <p:spPr>
          <a:xfrm>
            <a:off x="2743200" y="3886200"/>
            <a:ext cx="6400800" cy="2209800"/>
          </a:xfrm>
        </p:spPr>
        <p:txBody>
          <a:bodyPr>
            <a:noAutofit/>
          </a:bodyPr>
          <a:lstStyle/>
          <a:p>
            <a:pPr algn="l">
              <a:spcBef>
                <a:spcPts val="0"/>
              </a:spcBef>
            </a:pPr>
            <a:r>
              <a:rPr lang="en-US" sz="1800" dirty="0" err="1" smtClean="0"/>
              <a:t>Brendenwood</a:t>
            </a:r>
            <a:r>
              <a:rPr lang="en-US" sz="1800" dirty="0" smtClean="0"/>
              <a:t> is a retirement center in Voorhees, very close to where the Cherry Hill session meets on most Tuesday nights.</a:t>
            </a:r>
          </a:p>
          <a:p>
            <a:pPr algn="l">
              <a:spcBef>
                <a:spcPts val="0"/>
              </a:spcBef>
            </a:pPr>
            <a:r>
              <a:rPr lang="en-US" sz="1800" dirty="0" smtClean="0"/>
              <a:t>This was the fourth time that a performance has taken place there.</a:t>
            </a:r>
          </a:p>
          <a:p>
            <a:pPr algn="l">
              <a:spcBef>
                <a:spcPts val="0"/>
              </a:spcBef>
            </a:pPr>
            <a:r>
              <a:rPr lang="en-US" sz="1800" dirty="0" smtClean="0"/>
              <a:t>Many of the participants are familiar with the facility as relatives and friends are already residents of this retirement community.</a:t>
            </a:r>
          </a:p>
          <a:p>
            <a:pPr algn="l">
              <a:spcBef>
                <a:spcPts val="0"/>
              </a:spcBef>
            </a:pPr>
            <a:r>
              <a:rPr lang="en-US" sz="1800" dirty="0" smtClean="0"/>
              <a:t>Above we see some residents as they await the performance which was scheduled for 3:00 Pm on Sunday, </a:t>
            </a:r>
            <a:r>
              <a:rPr lang="en-US" sz="1800" dirty="0"/>
              <a:t>J</a:t>
            </a:r>
            <a:r>
              <a:rPr lang="en-US" sz="1800" dirty="0" smtClean="0"/>
              <a:t>anuary 30th</a:t>
            </a:r>
            <a:endParaRPr lang="en-US" sz="1800" dirty="0"/>
          </a:p>
        </p:txBody>
      </p:sp>
      <p:pic>
        <p:nvPicPr>
          <p:cNvPr id="4" name="Picture 3" descr="brendenwood11.1.jpg"/>
          <p:cNvPicPr>
            <a:picLocks noChangeAspect="1"/>
          </p:cNvPicPr>
          <p:nvPr/>
        </p:nvPicPr>
        <p:blipFill>
          <a:blip r:embed="rId3" cstate="print"/>
          <a:stretch>
            <a:fillRect/>
          </a:stretch>
        </p:blipFill>
        <p:spPr>
          <a:xfrm>
            <a:off x="6172200" y="1981200"/>
            <a:ext cx="2125834" cy="1595832"/>
          </a:xfrm>
          <a:prstGeom prst="rect">
            <a:avLst/>
          </a:prstGeom>
        </p:spPr>
      </p:pic>
      <p:pic>
        <p:nvPicPr>
          <p:cNvPr id="5" name="Picture 4" descr="brendenwood11.2.jpg"/>
          <p:cNvPicPr>
            <a:picLocks noChangeAspect="1"/>
          </p:cNvPicPr>
          <p:nvPr/>
        </p:nvPicPr>
        <p:blipFill>
          <a:blip r:embed="rId4" cstate="print"/>
          <a:stretch>
            <a:fillRect/>
          </a:stretch>
        </p:blipFill>
        <p:spPr>
          <a:xfrm>
            <a:off x="3429000" y="2057400"/>
            <a:ext cx="2125834" cy="1595832"/>
          </a:xfrm>
          <a:prstGeom prst="rect">
            <a:avLst/>
          </a:prstGeom>
        </p:spPr>
      </p:pic>
      <p:pic>
        <p:nvPicPr>
          <p:cNvPr id="6" name="Picture 5" descr="brendenwood11.3.jpg"/>
          <p:cNvPicPr>
            <a:picLocks noChangeAspect="1"/>
          </p:cNvPicPr>
          <p:nvPr/>
        </p:nvPicPr>
        <p:blipFill>
          <a:blip r:embed="rId5" cstate="print"/>
          <a:stretch>
            <a:fillRect/>
          </a:stretch>
        </p:blipFill>
        <p:spPr>
          <a:xfrm>
            <a:off x="228600" y="2057400"/>
            <a:ext cx="2125834" cy="1595832"/>
          </a:xfrm>
          <a:prstGeom prst="rect">
            <a:avLst/>
          </a:prstGeom>
        </p:spPr>
      </p:pic>
      <p:pic>
        <p:nvPicPr>
          <p:cNvPr id="7" name="neshika Turkit.wav">
            <a:hlinkClick r:id="" action="ppaction://media"/>
          </p:cNvPr>
          <p:cNvPicPr>
            <a:picLocks noRot="1" noChangeAspect="1"/>
          </p:cNvPicPr>
          <p:nvPr>
            <a:wavAudioFile r:embed="rId1" name="neshika Turkit.wav"/>
          </p:nvPr>
        </p:nvPicPr>
        <p:blipFill>
          <a:blip r:embed="rId6" cstate="print"/>
          <a:stretch>
            <a:fillRect/>
          </a:stretch>
        </p:blipFill>
        <p:spPr>
          <a:xfrm>
            <a:off x="4419600" y="3276600"/>
            <a:ext cx="304800" cy="304800"/>
          </a:xfrm>
          <a:prstGeom prst="rect">
            <a:avLst/>
          </a:prstGeom>
        </p:spPr>
      </p:pic>
      <p:sp>
        <p:nvSpPr>
          <p:cNvPr id="8" name="TextBox 7"/>
          <p:cNvSpPr txBox="1"/>
          <p:nvPr/>
        </p:nvSpPr>
        <p:spPr>
          <a:xfrm>
            <a:off x="304800" y="4495800"/>
            <a:ext cx="2133600" cy="1169551"/>
          </a:xfrm>
          <a:prstGeom prst="rect">
            <a:avLst/>
          </a:prstGeom>
          <a:noFill/>
        </p:spPr>
        <p:txBody>
          <a:bodyPr wrap="square" rtlCol="0">
            <a:spAutoFit/>
          </a:bodyPr>
          <a:lstStyle/>
          <a:p>
            <a:r>
              <a:rPr lang="en-US" sz="1400" i="1" dirty="0" smtClean="0">
                <a:solidFill>
                  <a:schemeClr val="bg2">
                    <a:lumMod val="10000"/>
                  </a:schemeClr>
                </a:solidFill>
              </a:rPr>
              <a:t>Accompanying music is Turkish Kiss, AKA </a:t>
            </a:r>
            <a:r>
              <a:rPr lang="en-US" sz="1400" i="1" dirty="0" err="1" smtClean="0">
                <a:solidFill>
                  <a:schemeClr val="bg2">
                    <a:lumMod val="10000"/>
                  </a:schemeClr>
                </a:solidFill>
              </a:rPr>
              <a:t>Neshikat</a:t>
            </a:r>
            <a:r>
              <a:rPr lang="en-US" sz="1400" i="1" dirty="0" smtClean="0">
                <a:solidFill>
                  <a:schemeClr val="bg2">
                    <a:lumMod val="10000"/>
                  </a:schemeClr>
                </a:solidFill>
              </a:rPr>
              <a:t> </a:t>
            </a:r>
            <a:r>
              <a:rPr lang="en-US" sz="1400" i="1" dirty="0" err="1" smtClean="0">
                <a:solidFill>
                  <a:schemeClr val="bg2">
                    <a:lumMod val="10000"/>
                  </a:schemeClr>
                </a:solidFill>
              </a:rPr>
              <a:t>Turkit</a:t>
            </a:r>
            <a:r>
              <a:rPr lang="en-US" sz="1400" i="1" dirty="0" smtClean="0">
                <a:solidFill>
                  <a:schemeClr val="bg2">
                    <a:lumMod val="10000"/>
                  </a:schemeClr>
                </a:solidFill>
              </a:rPr>
              <a:t> </a:t>
            </a:r>
            <a:r>
              <a:rPr lang="en-US" sz="1400" i="1" dirty="0" smtClean="0">
                <a:solidFill>
                  <a:schemeClr val="bg2">
                    <a:lumMod val="10000"/>
                  </a:schemeClr>
                </a:solidFill>
              </a:rPr>
              <a:t>by </a:t>
            </a:r>
            <a:r>
              <a:rPr lang="en-US" sz="1400" i="1" dirty="0" smtClean="0">
                <a:solidFill>
                  <a:schemeClr val="bg2">
                    <a:lumMod val="10000"/>
                  </a:schemeClr>
                </a:solidFill>
              </a:rPr>
              <a:t>the Turkish singer, </a:t>
            </a:r>
            <a:r>
              <a:rPr lang="en-US" sz="1400" i="1" dirty="0" err="1" smtClean="0">
                <a:solidFill>
                  <a:schemeClr val="bg2">
                    <a:lumMod val="10000"/>
                  </a:schemeClr>
                </a:solidFill>
              </a:rPr>
              <a:t>Tarkan</a:t>
            </a:r>
            <a:r>
              <a:rPr lang="en-US" sz="1400" i="1" dirty="0" smtClean="0">
                <a:solidFill>
                  <a:schemeClr val="bg2">
                    <a:lumMod val="10000"/>
                  </a:schemeClr>
                </a:solidFill>
              </a:rPr>
              <a:t> </a:t>
            </a:r>
            <a:r>
              <a:rPr lang="en-US" sz="1400" i="1" dirty="0" err="1" smtClean="0">
                <a:solidFill>
                  <a:schemeClr val="bg2">
                    <a:lumMod val="10000"/>
                  </a:schemeClr>
                </a:solidFill>
              </a:rPr>
              <a:t>Tevetoglu</a:t>
            </a:r>
            <a:endParaRPr lang="en-US" sz="1400" i="1" dirty="0">
              <a:solidFill>
                <a:schemeClr val="bg2">
                  <a:lumMod val="10000"/>
                </a:schemeClr>
              </a:solidFill>
            </a:endParaRPr>
          </a:p>
        </p:txBody>
      </p:sp>
    </p:spTree>
  </p:cSld>
  <p:clrMapOvr>
    <a:masterClrMapping/>
  </p:clrMapOvr>
  <p:transition advClick="0"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518160"/>
          </a:xfrm>
        </p:spPr>
        <p:txBody>
          <a:bodyPr>
            <a:normAutofit fontScale="90000"/>
          </a:bodyPr>
          <a:lstStyle/>
          <a:p>
            <a:pPr algn="ctr"/>
            <a:r>
              <a:rPr lang="en-US" dirty="0" smtClean="0"/>
              <a:t>Time to Say Goodbye</a:t>
            </a:r>
            <a:endParaRPr lang="en-US" dirty="0"/>
          </a:p>
        </p:txBody>
      </p:sp>
      <p:sp>
        <p:nvSpPr>
          <p:cNvPr id="4" name="TextBox 3"/>
          <p:cNvSpPr txBox="1"/>
          <p:nvPr/>
        </p:nvSpPr>
        <p:spPr>
          <a:xfrm>
            <a:off x="457200" y="1219200"/>
            <a:ext cx="3810000" cy="5016758"/>
          </a:xfrm>
          <a:prstGeom prst="rect">
            <a:avLst/>
          </a:prstGeom>
          <a:noFill/>
        </p:spPr>
        <p:txBody>
          <a:bodyPr wrap="square" rtlCol="0">
            <a:spAutoFit/>
          </a:bodyPr>
          <a:lstStyle/>
          <a:p>
            <a:r>
              <a:rPr lang="en-US" sz="1600" dirty="0" smtClean="0"/>
              <a:t>All things come to an end and the dance presentation at </a:t>
            </a:r>
            <a:r>
              <a:rPr lang="en-US" sz="1600" dirty="0" err="1" smtClean="0"/>
              <a:t>Brendenwood</a:t>
            </a:r>
            <a:r>
              <a:rPr lang="en-US" sz="1600" dirty="0" smtClean="0"/>
              <a:t> ends about 3:00 to an enthusiastic round of applause.</a:t>
            </a:r>
          </a:p>
          <a:p>
            <a:endParaRPr lang="en-US" sz="1600" dirty="0" smtClean="0"/>
          </a:p>
          <a:p>
            <a:r>
              <a:rPr lang="en-US" sz="1600" dirty="0" smtClean="0"/>
              <a:t>This is the 4</a:t>
            </a:r>
            <a:r>
              <a:rPr lang="en-US" sz="1600" baseline="30000" dirty="0" smtClean="0"/>
              <a:t>th</a:t>
            </a:r>
            <a:r>
              <a:rPr lang="en-US" sz="1600" dirty="0" smtClean="0"/>
              <a:t> time a Cherry Hill field trip has </a:t>
            </a:r>
            <a:r>
              <a:rPr lang="en-US" sz="1600" dirty="0" err="1" smtClean="0"/>
              <a:t>perfromed</a:t>
            </a:r>
            <a:r>
              <a:rPr lang="en-US" sz="1600" dirty="0" smtClean="0"/>
              <a:t> at </a:t>
            </a:r>
            <a:r>
              <a:rPr lang="en-US" sz="1600" dirty="0" err="1" smtClean="0"/>
              <a:t>Brendenwood</a:t>
            </a:r>
            <a:r>
              <a:rPr lang="en-US" sz="1600" dirty="0" smtClean="0"/>
              <a:t> and this had the most audience participation (someone counted 59 in the audience</a:t>
            </a:r>
          </a:p>
          <a:p>
            <a:endParaRPr lang="en-US" sz="1600" dirty="0" smtClean="0"/>
          </a:p>
          <a:p>
            <a:r>
              <a:rPr lang="en-US" sz="1600" dirty="0" smtClean="0"/>
              <a:t>It’s not the end of the day: a dinner is planned at a </a:t>
            </a:r>
            <a:r>
              <a:rPr lang="en-US" sz="1600" dirty="0" err="1" smtClean="0"/>
              <a:t>Chiness</a:t>
            </a:r>
            <a:r>
              <a:rPr lang="en-US" sz="1600" dirty="0" smtClean="0"/>
              <a:t> restaurant.</a:t>
            </a:r>
          </a:p>
          <a:p>
            <a:endParaRPr lang="en-US" sz="1600" dirty="0" smtClean="0"/>
          </a:p>
          <a:p>
            <a:r>
              <a:rPr lang="en-US" sz="1600" dirty="0" smtClean="0"/>
              <a:t>And it wasn’t the beginning of the day. This was one of 3 Israeli dance events in the Philadelphia area. FYI: your </a:t>
            </a:r>
            <a:r>
              <a:rPr lang="en-US" sz="1600" dirty="0" err="1" smtClean="0"/>
              <a:t>instrcutor</a:t>
            </a:r>
            <a:r>
              <a:rPr lang="en-US" sz="1600" dirty="0" smtClean="0"/>
              <a:t> did 2 of these by participating in a Sunday morning session also</a:t>
            </a:r>
            <a:endParaRPr lang="en-US" sz="1600" dirty="0"/>
          </a:p>
        </p:txBody>
      </p:sp>
      <p:pic>
        <p:nvPicPr>
          <p:cNvPr id="5122" name="Picture 2" descr="C:\Users\Administrator.ENEMIES\Pictures\brendenwood11\brendenwood11.34.jpg"/>
          <p:cNvPicPr>
            <a:picLocks noChangeAspect="1" noChangeArrowheads="1"/>
          </p:cNvPicPr>
          <p:nvPr/>
        </p:nvPicPr>
        <p:blipFill>
          <a:blip r:embed="rId2" cstate="print"/>
          <a:srcRect/>
          <a:stretch>
            <a:fillRect/>
          </a:stretch>
        </p:blipFill>
        <p:spPr bwMode="auto">
          <a:xfrm>
            <a:off x="6408737" y="4805022"/>
            <a:ext cx="2735263" cy="2052978"/>
          </a:xfrm>
          <a:prstGeom prst="rect">
            <a:avLst/>
          </a:prstGeom>
          <a:noFill/>
        </p:spPr>
      </p:pic>
      <p:pic>
        <p:nvPicPr>
          <p:cNvPr id="5123" name="Picture 3" descr="C:\Users\Administrator.ENEMIES\Pictures\brendenwood11\brendenwood11.35.jpg"/>
          <p:cNvPicPr>
            <a:picLocks noChangeAspect="1" noChangeArrowheads="1"/>
          </p:cNvPicPr>
          <p:nvPr/>
        </p:nvPicPr>
        <p:blipFill>
          <a:blip r:embed="rId3" cstate="print"/>
          <a:srcRect/>
          <a:stretch>
            <a:fillRect/>
          </a:stretch>
        </p:blipFill>
        <p:spPr bwMode="auto">
          <a:xfrm>
            <a:off x="4419600" y="3124200"/>
            <a:ext cx="2125663" cy="1595437"/>
          </a:xfrm>
          <a:prstGeom prst="rect">
            <a:avLst/>
          </a:prstGeom>
          <a:noFill/>
        </p:spPr>
      </p:pic>
      <p:pic>
        <p:nvPicPr>
          <p:cNvPr id="5124" name="Picture 4" descr="C:\Users\Administrator.ENEMIES\Pictures\brendenwood11\brendenwood11.33.jpg"/>
          <p:cNvPicPr>
            <a:picLocks noChangeAspect="1" noChangeArrowheads="1"/>
          </p:cNvPicPr>
          <p:nvPr/>
        </p:nvPicPr>
        <p:blipFill>
          <a:blip r:embed="rId4" cstate="print"/>
          <a:srcRect/>
          <a:stretch>
            <a:fillRect/>
          </a:stretch>
        </p:blipFill>
        <p:spPr bwMode="auto">
          <a:xfrm>
            <a:off x="6605894" y="1295400"/>
            <a:ext cx="2538106" cy="1905000"/>
          </a:xfrm>
          <a:prstGeom prst="rect">
            <a:avLst/>
          </a:prstGeom>
          <a:noFill/>
        </p:spPr>
      </p:pic>
      <p:cxnSp>
        <p:nvCxnSpPr>
          <p:cNvPr id="9" name="Straight Connector 8"/>
          <p:cNvCxnSpPr/>
          <p:nvPr/>
        </p:nvCxnSpPr>
        <p:spPr>
          <a:xfrm>
            <a:off x="457200" y="914400"/>
            <a:ext cx="7696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7000"/>
                                  </p:stCondLst>
                                  <p:childTnLst>
                                    <p:anim calcmode="lin" valueType="num">
                                      <p:cBhvr additive="base">
                                        <p:cTn id="6" dur="500"/>
                                        <p:tgtEl>
                                          <p:spTgt spid="5124"/>
                                        </p:tgtEl>
                                        <p:attrNameLst>
                                          <p:attrName>ppt_x</p:attrName>
                                        </p:attrNameLst>
                                      </p:cBhvr>
                                      <p:tavLst>
                                        <p:tav tm="0">
                                          <p:val>
                                            <p:strVal val="ppt_x"/>
                                          </p:val>
                                        </p:tav>
                                        <p:tav tm="100000">
                                          <p:val>
                                            <p:strVal val="1+ppt_w/2"/>
                                          </p:val>
                                        </p:tav>
                                      </p:tavLst>
                                    </p:anim>
                                    <p:anim calcmode="lin" valueType="num">
                                      <p:cBhvr additive="base">
                                        <p:cTn id="7" dur="500"/>
                                        <p:tgtEl>
                                          <p:spTgt spid="5124"/>
                                        </p:tgtEl>
                                        <p:attrNameLst>
                                          <p:attrName>ppt_y</p:attrName>
                                        </p:attrNameLst>
                                      </p:cBhvr>
                                      <p:tavLst>
                                        <p:tav tm="0">
                                          <p:val>
                                            <p:strVal val="ppt_y"/>
                                          </p:val>
                                        </p:tav>
                                        <p:tav tm="100000">
                                          <p:val>
                                            <p:strVal val="ppt_y"/>
                                          </p:val>
                                        </p:tav>
                                      </p:tavLst>
                                    </p:anim>
                                    <p:set>
                                      <p:cBhvr>
                                        <p:cTn id="8" dur="1" fill="hold">
                                          <p:stCondLst>
                                            <p:cond delay="499"/>
                                          </p:stCondLst>
                                        </p:cTn>
                                        <p:tgtEl>
                                          <p:spTgt spid="5124"/>
                                        </p:tgtEl>
                                        <p:attrNameLst>
                                          <p:attrName>style.visibility</p:attrName>
                                        </p:attrNameLst>
                                      </p:cBhvr>
                                      <p:to>
                                        <p:strVal val="hidden"/>
                                      </p:to>
                                    </p:set>
                                  </p:childTnLst>
                                </p:cTn>
                              </p:par>
                            </p:childTnLst>
                          </p:cTn>
                        </p:par>
                        <p:par>
                          <p:cTn id="9" fill="hold">
                            <p:stCondLst>
                              <p:cond delay="7500"/>
                            </p:stCondLst>
                            <p:childTnLst>
                              <p:par>
                                <p:cTn id="10" presetID="2" presetClass="exit" presetSubtype="2" fill="hold" nodeType="afterEffect">
                                  <p:stCondLst>
                                    <p:cond delay="2000"/>
                                  </p:stCondLst>
                                  <p:childTnLst>
                                    <p:anim calcmode="lin" valueType="num">
                                      <p:cBhvr additive="base">
                                        <p:cTn id="11" dur="500"/>
                                        <p:tgtEl>
                                          <p:spTgt spid="5123"/>
                                        </p:tgtEl>
                                        <p:attrNameLst>
                                          <p:attrName>ppt_x</p:attrName>
                                        </p:attrNameLst>
                                      </p:cBhvr>
                                      <p:tavLst>
                                        <p:tav tm="0">
                                          <p:val>
                                            <p:strVal val="ppt_x"/>
                                          </p:val>
                                        </p:tav>
                                        <p:tav tm="100000">
                                          <p:val>
                                            <p:strVal val="1+ppt_w/2"/>
                                          </p:val>
                                        </p:tav>
                                      </p:tavLst>
                                    </p:anim>
                                    <p:anim calcmode="lin" valueType="num">
                                      <p:cBhvr additive="base">
                                        <p:cTn id="12" dur="500"/>
                                        <p:tgtEl>
                                          <p:spTgt spid="5123"/>
                                        </p:tgtEl>
                                        <p:attrNameLst>
                                          <p:attrName>ppt_y</p:attrName>
                                        </p:attrNameLst>
                                      </p:cBhvr>
                                      <p:tavLst>
                                        <p:tav tm="0">
                                          <p:val>
                                            <p:strVal val="ppt_y"/>
                                          </p:val>
                                        </p:tav>
                                        <p:tav tm="100000">
                                          <p:val>
                                            <p:strVal val="ppt_y"/>
                                          </p:val>
                                        </p:tav>
                                      </p:tavLst>
                                    </p:anim>
                                    <p:set>
                                      <p:cBhvr>
                                        <p:cTn id="13" dur="1" fill="hold">
                                          <p:stCondLst>
                                            <p:cond delay="499"/>
                                          </p:stCondLst>
                                        </p:cTn>
                                        <p:tgtEl>
                                          <p:spTgt spid="5123"/>
                                        </p:tgtEl>
                                        <p:attrNameLst>
                                          <p:attrName>style.visibility</p:attrName>
                                        </p:attrNameLst>
                                      </p:cBhvr>
                                      <p:to>
                                        <p:strVal val="hidden"/>
                                      </p:to>
                                    </p:set>
                                  </p:childTnLst>
                                </p:cTn>
                              </p:par>
                            </p:childTnLst>
                          </p:cTn>
                        </p:par>
                        <p:par>
                          <p:cTn id="14" fill="hold">
                            <p:stCondLst>
                              <p:cond delay="10000"/>
                            </p:stCondLst>
                            <p:childTnLst>
                              <p:par>
                                <p:cTn id="15" presetID="2" presetClass="exit" presetSubtype="1" fill="hold" nodeType="afterEffect">
                                  <p:stCondLst>
                                    <p:cond delay="2000"/>
                                  </p:stCondLst>
                                  <p:childTnLst>
                                    <p:anim calcmode="lin" valueType="num">
                                      <p:cBhvr additive="base">
                                        <p:cTn id="16" dur="500"/>
                                        <p:tgtEl>
                                          <p:spTgt spid="5122"/>
                                        </p:tgtEl>
                                        <p:attrNameLst>
                                          <p:attrName>ppt_x</p:attrName>
                                        </p:attrNameLst>
                                      </p:cBhvr>
                                      <p:tavLst>
                                        <p:tav tm="0">
                                          <p:val>
                                            <p:strVal val="ppt_x"/>
                                          </p:val>
                                        </p:tav>
                                        <p:tav tm="100000">
                                          <p:val>
                                            <p:strVal val="ppt_x"/>
                                          </p:val>
                                        </p:tav>
                                      </p:tavLst>
                                    </p:anim>
                                    <p:anim calcmode="lin" valueType="num">
                                      <p:cBhvr additive="base">
                                        <p:cTn id="17" dur="500"/>
                                        <p:tgtEl>
                                          <p:spTgt spid="5122"/>
                                        </p:tgtEl>
                                        <p:attrNameLst>
                                          <p:attrName>ppt_y</p:attrName>
                                        </p:attrNameLst>
                                      </p:cBhvr>
                                      <p:tavLst>
                                        <p:tav tm="0">
                                          <p:val>
                                            <p:strVal val="ppt_y"/>
                                          </p:val>
                                        </p:tav>
                                        <p:tav tm="100000">
                                          <p:val>
                                            <p:strVal val="0-ppt_h/2"/>
                                          </p:val>
                                        </p:tav>
                                      </p:tavLst>
                                    </p:anim>
                                    <p:set>
                                      <p:cBhvr>
                                        <p:cTn id="18"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696200" cy="641350"/>
          </a:xfrm>
        </p:spPr>
        <p:txBody>
          <a:bodyPr>
            <a:noAutofit/>
          </a:bodyPr>
          <a:lstStyle/>
          <a:p>
            <a:pPr algn="ctr"/>
            <a:r>
              <a:rPr lang="en-US" sz="5400" dirty="0" smtClean="0"/>
              <a:t>The dancers Arrive</a:t>
            </a:r>
            <a:endParaRPr lang="en-US" sz="5400" dirty="0"/>
          </a:p>
        </p:txBody>
      </p:sp>
      <p:sp>
        <p:nvSpPr>
          <p:cNvPr id="7" name="Text Placeholder 6"/>
          <p:cNvSpPr>
            <a:spLocks noGrp="1"/>
          </p:cNvSpPr>
          <p:nvPr>
            <p:ph type="body" idx="2"/>
          </p:nvPr>
        </p:nvSpPr>
        <p:spPr>
          <a:xfrm>
            <a:off x="4267200" y="914400"/>
            <a:ext cx="3922713" cy="2133599"/>
          </a:xfrm>
        </p:spPr>
        <p:txBody>
          <a:bodyPr>
            <a:normAutofit fontScale="85000" lnSpcReduction="20000"/>
          </a:bodyPr>
          <a:lstStyle/>
          <a:p>
            <a:r>
              <a:rPr lang="en-US" dirty="0" smtClean="0"/>
              <a:t>Every dancer shown in this </a:t>
            </a:r>
            <a:r>
              <a:rPr lang="en-US" dirty="0" err="1" smtClean="0"/>
              <a:t>powerpoint</a:t>
            </a:r>
            <a:r>
              <a:rPr lang="en-US" dirty="0" smtClean="0"/>
              <a:t> presentation is a volunteer. Many of these dancers really are into Israeli dancing as the beat and music become somewhat addictive.</a:t>
            </a:r>
          </a:p>
          <a:p>
            <a:endParaRPr lang="en-US" dirty="0" smtClean="0"/>
          </a:p>
          <a:p>
            <a:r>
              <a:rPr lang="en-US" dirty="0" smtClean="0"/>
              <a:t>Each of these volunteers has a heavy schedule similar to your instructor and have plenty to do on a Sunday Afternoon. Many are travelling great distances to do this also.</a:t>
            </a:r>
          </a:p>
          <a:p>
            <a:endParaRPr lang="en-US" dirty="0" smtClean="0"/>
          </a:p>
          <a:p>
            <a:r>
              <a:rPr lang="en-US" dirty="0" smtClean="0"/>
              <a:t>Nevertheless, the opportunity to simultaneously dance and entertain others draws us to these events. Below, are some of the individuals who we see arriving</a:t>
            </a:r>
            <a:endParaRPr lang="en-US" dirty="0"/>
          </a:p>
        </p:txBody>
      </p:sp>
      <p:sp>
        <p:nvSpPr>
          <p:cNvPr id="6" name="Content Placeholder 5"/>
          <p:cNvSpPr>
            <a:spLocks noGrp="1"/>
          </p:cNvSpPr>
          <p:nvPr>
            <p:ph sz="half" idx="1"/>
          </p:nvPr>
        </p:nvSpPr>
        <p:spPr>
          <a:xfrm>
            <a:off x="4267200" y="3048000"/>
            <a:ext cx="4038600" cy="3505200"/>
          </a:xfrm>
        </p:spPr>
        <p:txBody>
          <a:bodyPr>
            <a:normAutofit fontScale="77500" lnSpcReduction="20000"/>
          </a:bodyPr>
          <a:lstStyle/>
          <a:p>
            <a:r>
              <a:rPr lang="en-US" dirty="0" smtClean="0"/>
              <a:t>Gary who works at the Academy Of Natural Sciences</a:t>
            </a:r>
          </a:p>
          <a:p>
            <a:r>
              <a:rPr lang="en-US" dirty="0" smtClean="0"/>
              <a:t>Deena, a librarian in Voorhees</a:t>
            </a:r>
          </a:p>
          <a:p>
            <a:r>
              <a:rPr lang="en-US" dirty="0" err="1" smtClean="0"/>
              <a:t>Malca</a:t>
            </a:r>
            <a:r>
              <a:rPr lang="en-US" dirty="0" smtClean="0"/>
              <a:t>, a teacher, from Central New Jersey</a:t>
            </a:r>
          </a:p>
          <a:p>
            <a:r>
              <a:rPr lang="en-US" dirty="0" smtClean="0"/>
              <a:t>Iris, a real estate broker on the Main Line</a:t>
            </a:r>
          </a:p>
          <a:p>
            <a:r>
              <a:rPr lang="en-US" dirty="0" smtClean="0"/>
              <a:t>Ronnie, a geneticist</a:t>
            </a:r>
            <a:endParaRPr lang="en-US" dirty="0"/>
          </a:p>
        </p:txBody>
      </p:sp>
      <p:pic>
        <p:nvPicPr>
          <p:cNvPr id="1026" name="Picture 2" descr="C:\Users\Administrator.ENEMIES\Pictures\brendenwood11\brendenwood11.8.jpg"/>
          <p:cNvPicPr>
            <a:picLocks noChangeAspect="1" noChangeArrowheads="1"/>
          </p:cNvPicPr>
          <p:nvPr/>
        </p:nvPicPr>
        <p:blipFill>
          <a:blip r:embed="rId2" cstate="print"/>
          <a:srcRect/>
          <a:stretch>
            <a:fillRect/>
          </a:stretch>
        </p:blipFill>
        <p:spPr bwMode="auto">
          <a:xfrm>
            <a:off x="381000" y="4953000"/>
            <a:ext cx="2125663" cy="1595437"/>
          </a:xfrm>
          <a:prstGeom prst="rect">
            <a:avLst/>
          </a:prstGeom>
          <a:noFill/>
        </p:spPr>
      </p:pic>
      <p:pic>
        <p:nvPicPr>
          <p:cNvPr id="1027" name="Picture 3" descr="C:\Users\Administrator.ENEMIES\Pictures\brendenwood11\brendenwood11.4.jpg"/>
          <p:cNvPicPr>
            <a:picLocks noChangeAspect="1" noChangeArrowheads="1"/>
          </p:cNvPicPr>
          <p:nvPr/>
        </p:nvPicPr>
        <p:blipFill>
          <a:blip r:embed="rId3" cstate="print"/>
          <a:srcRect/>
          <a:stretch>
            <a:fillRect/>
          </a:stretch>
        </p:blipFill>
        <p:spPr bwMode="auto">
          <a:xfrm>
            <a:off x="2209800" y="4038600"/>
            <a:ext cx="2125663" cy="1595437"/>
          </a:xfrm>
          <a:prstGeom prst="rect">
            <a:avLst/>
          </a:prstGeom>
          <a:noFill/>
        </p:spPr>
      </p:pic>
      <p:pic>
        <p:nvPicPr>
          <p:cNvPr id="1028" name="Picture 4" descr="C:\Users\Administrator.ENEMIES\Pictures\brendenwood11\brendenwood11.5.jpg"/>
          <p:cNvPicPr>
            <a:picLocks noChangeAspect="1" noChangeArrowheads="1"/>
          </p:cNvPicPr>
          <p:nvPr/>
        </p:nvPicPr>
        <p:blipFill>
          <a:blip r:embed="rId4" cstate="print"/>
          <a:srcRect/>
          <a:stretch>
            <a:fillRect/>
          </a:stretch>
        </p:blipFill>
        <p:spPr bwMode="auto">
          <a:xfrm>
            <a:off x="457200" y="3124200"/>
            <a:ext cx="2125663" cy="1595437"/>
          </a:xfrm>
          <a:prstGeom prst="rect">
            <a:avLst/>
          </a:prstGeom>
          <a:noFill/>
        </p:spPr>
      </p:pic>
      <p:pic>
        <p:nvPicPr>
          <p:cNvPr id="1029" name="Picture 5" descr="C:\Users\Administrator.ENEMIES\Pictures\brendenwood11\brendenwood11.6.jpg"/>
          <p:cNvPicPr>
            <a:picLocks noChangeAspect="1" noChangeArrowheads="1"/>
          </p:cNvPicPr>
          <p:nvPr/>
        </p:nvPicPr>
        <p:blipFill>
          <a:blip r:embed="rId5" cstate="print"/>
          <a:srcRect/>
          <a:stretch>
            <a:fillRect/>
          </a:stretch>
        </p:blipFill>
        <p:spPr bwMode="auto">
          <a:xfrm>
            <a:off x="2133600" y="1828800"/>
            <a:ext cx="2125663" cy="1595437"/>
          </a:xfrm>
          <a:prstGeom prst="rect">
            <a:avLst/>
          </a:prstGeom>
          <a:noFill/>
        </p:spPr>
      </p:pic>
      <p:pic>
        <p:nvPicPr>
          <p:cNvPr id="1030" name="Picture 6" descr="C:\Users\Administrator.ENEMIES\Pictures\brendenwood11\brendenwood11.7.jpg"/>
          <p:cNvPicPr>
            <a:picLocks noChangeAspect="1" noChangeArrowheads="1"/>
          </p:cNvPicPr>
          <p:nvPr/>
        </p:nvPicPr>
        <p:blipFill>
          <a:blip r:embed="rId6" cstate="print"/>
          <a:srcRect/>
          <a:stretch>
            <a:fillRect/>
          </a:stretch>
        </p:blipFill>
        <p:spPr bwMode="auto">
          <a:xfrm>
            <a:off x="533400" y="1143000"/>
            <a:ext cx="2125663" cy="1595437"/>
          </a:xfrm>
          <a:prstGeom prst="rect">
            <a:avLst/>
          </a:prstGeom>
          <a:noFill/>
        </p:spPr>
      </p:pic>
      <p:cxnSp>
        <p:nvCxnSpPr>
          <p:cNvPr id="14" name="Straight Connector 13"/>
          <p:cNvCxnSpPr/>
          <p:nvPr/>
        </p:nvCxnSpPr>
        <p:spPr>
          <a:xfrm rot="10800000">
            <a:off x="228600" y="8382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9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0-#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6">
                                            <p:txEl>
                                              <p:pRg st="0" end="0"/>
                                            </p:txEl>
                                          </p:spTgt>
                                        </p:tgtEl>
                                        <p:attrNameLst>
                                          <p:attrName>style.fontStyle</p:attrName>
                                        </p:attrNameLst>
                                      </p:cBhvr>
                                      <p:to>
                                        <p:strVal val="normal"/>
                                      </p:to>
                                    </p:set>
                                    <p:set>
                                      <p:cBhvr override="childStyle">
                                        <p:cTn id="11" dur="indefinite"/>
                                        <p:tgtEl>
                                          <p:spTgt spid="6">
                                            <p:txEl>
                                              <p:pRg st="0" end="0"/>
                                            </p:txEl>
                                          </p:spTgt>
                                        </p:tgtEl>
                                        <p:attrNameLst>
                                          <p:attrName>style.fontWeight</p:attrName>
                                        </p:attrNameLst>
                                      </p:cBhvr>
                                      <p:to>
                                        <p:strVal val="bold"/>
                                      </p:to>
                                    </p:set>
                                    <p:set>
                                      <p:cBhvr override="childStyle">
                                        <p:cTn id="12" dur="indefinite"/>
                                        <p:tgtEl>
                                          <p:spTgt spid="6">
                                            <p:txEl>
                                              <p:pRg st="0" end="0"/>
                                            </p:txEl>
                                          </p:spTgt>
                                        </p:tgtEl>
                                        <p:attrNameLst>
                                          <p:attrName>style.textDecorationUnderline</p:attrName>
                                        </p:attrNameLst>
                                      </p:cBhvr>
                                      <p:to>
                                        <p:strVal val="false"/>
                                      </p:to>
                                    </p:se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 calcmode="lin" valueType="num">
                                      <p:cBhvr additive="base">
                                        <p:cTn id="16" dur="500" fill="hold"/>
                                        <p:tgtEl>
                                          <p:spTgt spid="1029"/>
                                        </p:tgtEl>
                                        <p:attrNameLst>
                                          <p:attrName>ppt_x</p:attrName>
                                        </p:attrNameLst>
                                      </p:cBhvr>
                                      <p:tavLst>
                                        <p:tav tm="0">
                                          <p:val>
                                            <p:strVal val="0-#ppt_w/2"/>
                                          </p:val>
                                        </p:tav>
                                        <p:tav tm="100000">
                                          <p:val>
                                            <p:strVal val="#ppt_x"/>
                                          </p:val>
                                        </p:tav>
                                      </p:tavLst>
                                    </p:anim>
                                    <p:anim calcmode="lin" valueType="num">
                                      <p:cBhvr additive="base">
                                        <p:cTn id="17" dur="500" fill="hold"/>
                                        <p:tgtEl>
                                          <p:spTgt spid="1029"/>
                                        </p:tgtEl>
                                        <p:attrNameLst>
                                          <p:attrName>ppt_y</p:attrName>
                                        </p:attrNameLst>
                                      </p:cBhvr>
                                      <p:tavLst>
                                        <p:tav tm="0">
                                          <p:val>
                                            <p:strVal val="#ppt_y"/>
                                          </p:val>
                                        </p:tav>
                                        <p:tav tm="100000">
                                          <p:val>
                                            <p:strVal val="#ppt_y"/>
                                          </p:val>
                                        </p:tav>
                                      </p:tavLst>
                                    </p:anim>
                                  </p:childTnLst>
                                </p:cTn>
                              </p:par>
                              <p:par>
                                <p:cTn id="18" presetID="5" presetClass="emph" presetSubtype="1" nodeType="withEffect">
                                  <p:stCondLst>
                                    <p:cond delay="0"/>
                                  </p:stCondLst>
                                  <p:childTnLst>
                                    <p:set>
                                      <p:cBhvr override="childStyle">
                                        <p:cTn id="19" dur="indefinite"/>
                                        <p:tgtEl>
                                          <p:spTgt spid="6">
                                            <p:txEl>
                                              <p:pRg st="1" end="1"/>
                                            </p:txEl>
                                          </p:spTgt>
                                        </p:tgtEl>
                                        <p:attrNameLst>
                                          <p:attrName>style.fontStyle</p:attrName>
                                        </p:attrNameLst>
                                      </p:cBhvr>
                                      <p:to>
                                        <p:strVal val="normal"/>
                                      </p:to>
                                    </p:set>
                                    <p:set>
                                      <p:cBhvr override="childStyle">
                                        <p:cTn id="20" dur="indefinite"/>
                                        <p:tgtEl>
                                          <p:spTgt spid="6">
                                            <p:txEl>
                                              <p:pRg st="1" end="1"/>
                                            </p:txEl>
                                          </p:spTgt>
                                        </p:tgtEl>
                                        <p:attrNameLst>
                                          <p:attrName>style.fontWeight</p:attrName>
                                        </p:attrNameLst>
                                      </p:cBhvr>
                                      <p:to>
                                        <p:strVal val="bold"/>
                                      </p:to>
                                    </p:set>
                                    <p:set>
                                      <p:cBhvr override="childStyle">
                                        <p:cTn id="21" dur="indefinite"/>
                                        <p:tgtEl>
                                          <p:spTgt spid="6">
                                            <p:txEl>
                                              <p:pRg st="1" end="1"/>
                                            </p:txEl>
                                          </p:spTgt>
                                        </p:tgtEl>
                                        <p:attrNameLst>
                                          <p:attrName>style.textDecorationUnderline</p:attrName>
                                        </p:attrNameLst>
                                      </p:cBhvr>
                                      <p:to>
                                        <p:strVal val="false"/>
                                      </p:to>
                                    </p:set>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0-#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par>
                                <p:cTn id="27" presetID="5" presetClass="emph" presetSubtype="1" nodeType="withEffect">
                                  <p:stCondLst>
                                    <p:cond delay="0"/>
                                  </p:stCondLst>
                                  <p:childTnLst>
                                    <p:set>
                                      <p:cBhvr override="childStyle">
                                        <p:cTn id="28" dur="indefinite"/>
                                        <p:tgtEl>
                                          <p:spTgt spid="6">
                                            <p:txEl>
                                              <p:pRg st="2" end="2"/>
                                            </p:txEl>
                                          </p:spTgt>
                                        </p:tgtEl>
                                        <p:attrNameLst>
                                          <p:attrName>style.fontStyle</p:attrName>
                                        </p:attrNameLst>
                                      </p:cBhvr>
                                      <p:to>
                                        <p:strVal val="normal"/>
                                      </p:to>
                                    </p:set>
                                    <p:set>
                                      <p:cBhvr override="childStyle">
                                        <p:cTn id="29" dur="indefinite"/>
                                        <p:tgtEl>
                                          <p:spTgt spid="6">
                                            <p:txEl>
                                              <p:pRg st="2" end="2"/>
                                            </p:txEl>
                                          </p:spTgt>
                                        </p:tgtEl>
                                        <p:attrNameLst>
                                          <p:attrName>style.fontWeight</p:attrName>
                                        </p:attrNameLst>
                                      </p:cBhvr>
                                      <p:to>
                                        <p:strVal val="bold"/>
                                      </p:to>
                                    </p:set>
                                    <p:set>
                                      <p:cBhvr override="childStyle">
                                        <p:cTn id="30" dur="indefinite"/>
                                        <p:tgtEl>
                                          <p:spTgt spid="6">
                                            <p:txEl>
                                              <p:pRg st="2" end="2"/>
                                            </p:txEl>
                                          </p:spTgt>
                                        </p:tgtEl>
                                        <p:attrNameLst>
                                          <p:attrName>style.textDecorationUnderline</p:attrName>
                                        </p:attrNameLst>
                                      </p:cBhvr>
                                      <p:to>
                                        <p:strVal val="false"/>
                                      </p:to>
                                    </p:set>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 fill="hold"/>
                                        <p:tgtEl>
                                          <p:spTgt spid="1027"/>
                                        </p:tgtEl>
                                        <p:attrNameLst>
                                          <p:attrName>ppt_x</p:attrName>
                                        </p:attrNameLst>
                                      </p:cBhvr>
                                      <p:tavLst>
                                        <p:tav tm="0">
                                          <p:val>
                                            <p:strVal val="0-#ppt_w/2"/>
                                          </p:val>
                                        </p:tav>
                                        <p:tav tm="100000">
                                          <p:val>
                                            <p:strVal val="#ppt_x"/>
                                          </p:val>
                                        </p:tav>
                                      </p:tavLst>
                                    </p:anim>
                                    <p:anim calcmode="lin" valueType="num">
                                      <p:cBhvr additive="base">
                                        <p:cTn id="35" dur="500" fill="hold"/>
                                        <p:tgtEl>
                                          <p:spTgt spid="1027"/>
                                        </p:tgtEl>
                                        <p:attrNameLst>
                                          <p:attrName>ppt_y</p:attrName>
                                        </p:attrNameLst>
                                      </p:cBhvr>
                                      <p:tavLst>
                                        <p:tav tm="0">
                                          <p:val>
                                            <p:strVal val="#ppt_y"/>
                                          </p:val>
                                        </p:tav>
                                        <p:tav tm="100000">
                                          <p:val>
                                            <p:strVal val="#ppt_y"/>
                                          </p:val>
                                        </p:tav>
                                      </p:tavLst>
                                    </p:anim>
                                  </p:childTnLst>
                                </p:cTn>
                              </p:par>
                              <p:par>
                                <p:cTn id="36" presetID="5" presetClass="emph" presetSubtype="1" nodeType="withEffect">
                                  <p:stCondLst>
                                    <p:cond delay="0"/>
                                  </p:stCondLst>
                                  <p:childTnLst>
                                    <p:set>
                                      <p:cBhvr override="childStyle">
                                        <p:cTn id="37" dur="indefinite"/>
                                        <p:tgtEl>
                                          <p:spTgt spid="6">
                                            <p:txEl>
                                              <p:pRg st="3" end="3"/>
                                            </p:txEl>
                                          </p:spTgt>
                                        </p:tgtEl>
                                        <p:attrNameLst>
                                          <p:attrName>style.fontStyle</p:attrName>
                                        </p:attrNameLst>
                                      </p:cBhvr>
                                      <p:to>
                                        <p:strVal val="normal"/>
                                      </p:to>
                                    </p:set>
                                    <p:set>
                                      <p:cBhvr override="childStyle">
                                        <p:cTn id="38" dur="indefinite"/>
                                        <p:tgtEl>
                                          <p:spTgt spid="6">
                                            <p:txEl>
                                              <p:pRg st="3" end="3"/>
                                            </p:txEl>
                                          </p:spTgt>
                                        </p:tgtEl>
                                        <p:attrNameLst>
                                          <p:attrName>style.fontWeight</p:attrName>
                                        </p:attrNameLst>
                                      </p:cBhvr>
                                      <p:to>
                                        <p:strVal val="bold"/>
                                      </p:to>
                                    </p:set>
                                    <p:set>
                                      <p:cBhvr override="childStyle">
                                        <p:cTn id="39" dur="indefinite"/>
                                        <p:tgtEl>
                                          <p:spTgt spid="6">
                                            <p:txEl>
                                              <p:pRg st="3" end="3"/>
                                            </p:txEl>
                                          </p:spTgt>
                                        </p:tgtEl>
                                        <p:attrNameLst>
                                          <p:attrName>style.textDecorationUnderline</p:attrName>
                                        </p:attrNameLst>
                                      </p:cBhvr>
                                      <p:to>
                                        <p:strVal val="false"/>
                                      </p:to>
                                    </p:se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0-#ppt_w/2"/>
                                          </p:val>
                                        </p:tav>
                                        <p:tav tm="100000">
                                          <p:val>
                                            <p:strVal val="#ppt_x"/>
                                          </p:val>
                                        </p:tav>
                                      </p:tavLst>
                                    </p:anim>
                                    <p:anim calcmode="lin" valueType="num">
                                      <p:cBhvr additive="base">
                                        <p:cTn id="44" dur="500" fill="hold"/>
                                        <p:tgtEl>
                                          <p:spTgt spid="1026"/>
                                        </p:tgtEl>
                                        <p:attrNameLst>
                                          <p:attrName>ppt_y</p:attrName>
                                        </p:attrNameLst>
                                      </p:cBhvr>
                                      <p:tavLst>
                                        <p:tav tm="0">
                                          <p:val>
                                            <p:strVal val="#ppt_y"/>
                                          </p:val>
                                        </p:tav>
                                        <p:tav tm="100000">
                                          <p:val>
                                            <p:strVal val="#ppt_y"/>
                                          </p:val>
                                        </p:tav>
                                      </p:tavLst>
                                    </p:anim>
                                  </p:childTnLst>
                                </p:cTn>
                              </p:par>
                              <p:par>
                                <p:cTn id="45" presetID="5" presetClass="emph" presetSubtype="1" nodeType="withEffect">
                                  <p:stCondLst>
                                    <p:cond delay="0"/>
                                  </p:stCondLst>
                                  <p:childTnLst>
                                    <p:set>
                                      <p:cBhvr override="childStyle">
                                        <p:cTn id="46" dur="indefinite"/>
                                        <p:tgtEl>
                                          <p:spTgt spid="6">
                                            <p:txEl>
                                              <p:pRg st="4" end="4"/>
                                            </p:txEl>
                                          </p:spTgt>
                                        </p:tgtEl>
                                        <p:attrNameLst>
                                          <p:attrName>style.fontStyle</p:attrName>
                                        </p:attrNameLst>
                                      </p:cBhvr>
                                      <p:to>
                                        <p:strVal val="normal"/>
                                      </p:to>
                                    </p:set>
                                    <p:set>
                                      <p:cBhvr override="childStyle">
                                        <p:cTn id="47" dur="indefinite"/>
                                        <p:tgtEl>
                                          <p:spTgt spid="6">
                                            <p:txEl>
                                              <p:pRg st="4" end="4"/>
                                            </p:txEl>
                                          </p:spTgt>
                                        </p:tgtEl>
                                        <p:attrNameLst>
                                          <p:attrName>style.fontWeight</p:attrName>
                                        </p:attrNameLst>
                                      </p:cBhvr>
                                      <p:to>
                                        <p:strVal val="bold"/>
                                      </p:to>
                                    </p:set>
                                    <p:set>
                                      <p:cBhvr override="childStyle">
                                        <p:cTn id="48" dur="indefinite"/>
                                        <p:tgtEl>
                                          <p:spTgt spid="6">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7550"/>
          </a:xfrm>
        </p:spPr>
        <p:txBody>
          <a:bodyPr>
            <a:normAutofit fontScale="90000"/>
          </a:bodyPr>
          <a:lstStyle/>
          <a:p>
            <a:r>
              <a:rPr lang="en-US" sz="4000" dirty="0" smtClean="0"/>
              <a:t>And so does Naomi, the group leader</a:t>
            </a:r>
            <a:endParaRPr lang="en-US" sz="4000" dirty="0"/>
          </a:p>
        </p:txBody>
      </p:sp>
      <p:sp>
        <p:nvSpPr>
          <p:cNvPr id="4" name="Text Placeholder 3"/>
          <p:cNvSpPr>
            <a:spLocks noGrp="1"/>
          </p:cNvSpPr>
          <p:nvPr>
            <p:ph type="body" idx="2"/>
          </p:nvPr>
        </p:nvSpPr>
        <p:spPr>
          <a:xfrm>
            <a:off x="609600" y="2166937"/>
            <a:ext cx="3581400" cy="4310063"/>
          </a:xfrm>
        </p:spPr>
        <p:txBody>
          <a:bodyPr>
            <a:noAutofit/>
          </a:bodyPr>
          <a:lstStyle/>
          <a:p>
            <a:pPr>
              <a:buFont typeface="Wingdings" pitchFamily="2" charset="2"/>
              <a:buChar char="q"/>
            </a:pPr>
            <a:r>
              <a:rPr lang="en-US" sz="2000" dirty="0" smtClean="0"/>
              <a:t>Deal with the community management</a:t>
            </a:r>
          </a:p>
          <a:p>
            <a:pPr>
              <a:buFont typeface="Wingdings" pitchFamily="2" charset="2"/>
              <a:buChar char="q"/>
            </a:pPr>
            <a:r>
              <a:rPr lang="en-US" sz="2000" dirty="0" smtClean="0"/>
              <a:t>Organize the “publicity”</a:t>
            </a:r>
          </a:p>
          <a:p>
            <a:pPr>
              <a:buFont typeface="Wingdings" pitchFamily="2" charset="2"/>
              <a:buChar char="q"/>
            </a:pPr>
            <a:r>
              <a:rPr lang="en-US" sz="2000" dirty="0" smtClean="0"/>
              <a:t>Handle transit needs</a:t>
            </a:r>
          </a:p>
          <a:p>
            <a:pPr>
              <a:buFont typeface="Wingdings" pitchFamily="2" charset="2"/>
              <a:buChar char="q"/>
            </a:pPr>
            <a:r>
              <a:rPr lang="en-US" sz="2000" dirty="0" smtClean="0"/>
              <a:t>Organize the dance repertoire</a:t>
            </a:r>
          </a:p>
          <a:p>
            <a:pPr>
              <a:buFont typeface="Wingdings" pitchFamily="2" charset="2"/>
              <a:buChar char="q"/>
            </a:pPr>
            <a:r>
              <a:rPr lang="en-US" sz="2000" dirty="0" smtClean="0"/>
              <a:t>Bring the equipment</a:t>
            </a:r>
          </a:p>
          <a:p>
            <a:pPr>
              <a:buFont typeface="Wingdings" pitchFamily="2" charset="2"/>
              <a:buChar char="q"/>
            </a:pPr>
            <a:r>
              <a:rPr lang="en-US" sz="2000" dirty="0" smtClean="0"/>
              <a:t>Prep the dancers</a:t>
            </a:r>
          </a:p>
          <a:p>
            <a:pPr>
              <a:buFont typeface="Wingdings" pitchFamily="2" charset="2"/>
              <a:buChar char="q"/>
            </a:pPr>
            <a:r>
              <a:rPr lang="en-US" sz="2000" dirty="0" smtClean="0"/>
              <a:t>Introduce each dance to the audience</a:t>
            </a:r>
          </a:p>
          <a:p>
            <a:pPr>
              <a:buFont typeface="Wingdings" pitchFamily="2" charset="2"/>
              <a:buChar char="q"/>
            </a:pPr>
            <a:r>
              <a:rPr lang="en-US" sz="2000" dirty="0" smtClean="0"/>
              <a:t>Participate in the dancing</a:t>
            </a:r>
          </a:p>
          <a:p>
            <a:pPr>
              <a:buFont typeface="Wingdings" pitchFamily="2" charset="2"/>
              <a:buChar char="q"/>
            </a:pPr>
            <a:r>
              <a:rPr lang="en-US" sz="2000" dirty="0" smtClean="0"/>
              <a:t>Organize the after dancing get together dinner</a:t>
            </a:r>
            <a:endParaRPr lang="en-US" sz="2000" dirty="0"/>
          </a:p>
        </p:txBody>
      </p:sp>
      <p:pic>
        <p:nvPicPr>
          <p:cNvPr id="5" name="Content Placeholder 4" descr="brendenwood11.9.jpg"/>
          <p:cNvPicPr>
            <a:picLocks noGrp="1" noChangeAspect="1"/>
          </p:cNvPicPr>
          <p:nvPr>
            <p:ph sz="half" idx="1"/>
          </p:nvPr>
        </p:nvPicPr>
        <p:blipFill>
          <a:blip r:embed="rId2" cstate="print"/>
          <a:stretch>
            <a:fillRect/>
          </a:stretch>
        </p:blipFill>
        <p:spPr>
          <a:xfrm>
            <a:off x="4343400" y="4495800"/>
            <a:ext cx="1508469" cy="1764734"/>
          </a:xfrm>
        </p:spPr>
      </p:pic>
      <p:pic>
        <p:nvPicPr>
          <p:cNvPr id="6" name="Picture 5" descr="brendenwood11.10.jpg"/>
          <p:cNvPicPr>
            <a:picLocks noChangeAspect="1"/>
          </p:cNvPicPr>
          <p:nvPr/>
        </p:nvPicPr>
        <p:blipFill>
          <a:blip r:embed="rId3" cstate="print"/>
          <a:stretch>
            <a:fillRect/>
          </a:stretch>
        </p:blipFill>
        <p:spPr>
          <a:xfrm>
            <a:off x="5791200" y="1676400"/>
            <a:ext cx="1575932" cy="2645630"/>
          </a:xfrm>
          <a:prstGeom prst="rect">
            <a:avLst/>
          </a:prstGeom>
        </p:spPr>
      </p:pic>
      <p:pic>
        <p:nvPicPr>
          <p:cNvPr id="7" name="Picture 6" descr="brendenwood11.11.jpg"/>
          <p:cNvPicPr>
            <a:picLocks noChangeAspect="1"/>
          </p:cNvPicPr>
          <p:nvPr/>
        </p:nvPicPr>
        <p:blipFill>
          <a:blip r:embed="rId4" cstate="print"/>
          <a:stretch>
            <a:fillRect/>
          </a:stretch>
        </p:blipFill>
        <p:spPr>
          <a:xfrm>
            <a:off x="8120522" y="4495800"/>
            <a:ext cx="1023478" cy="2057400"/>
          </a:xfrm>
          <a:prstGeom prst="rect">
            <a:avLst/>
          </a:prstGeom>
        </p:spPr>
      </p:pic>
      <p:sp>
        <p:nvSpPr>
          <p:cNvPr id="9" name="TextBox 8"/>
          <p:cNvSpPr txBox="1"/>
          <p:nvPr/>
        </p:nvSpPr>
        <p:spPr>
          <a:xfrm>
            <a:off x="533400" y="990600"/>
            <a:ext cx="7772400" cy="646331"/>
          </a:xfrm>
          <a:prstGeom prst="rect">
            <a:avLst/>
          </a:prstGeom>
          <a:noFill/>
        </p:spPr>
        <p:txBody>
          <a:bodyPr wrap="square" rtlCol="0">
            <a:spAutoFit/>
          </a:bodyPr>
          <a:lstStyle/>
          <a:p>
            <a:r>
              <a:rPr lang="en-US" dirty="0" smtClean="0"/>
              <a:t>Naomi, the leader of the Cherry Hill Tuesday night session, is the organizer of these events.  Below, we describe her duties in her capacity as leader</a:t>
            </a:r>
            <a:endParaRPr lang="en-US" dirty="0"/>
          </a:p>
        </p:txBody>
      </p:sp>
      <p:cxnSp>
        <p:nvCxnSpPr>
          <p:cNvPr id="11" name="Straight Connector 10"/>
          <p:cNvCxnSpPr/>
          <p:nvPr/>
        </p:nvCxnSpPr>
        <p:spPr>
          <a:xfrm>
            <a:off x="381000" y="1981200"/>
            <a:ext cx="464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8382000" cy="923330"/>
          </a:xfrm>
          <a:prstGeom prst="rect">
            <a:avLst/>
          </a:prstGeom>
          <a:noFill/>
        </p:spPr>
        <p:txBody>
          <a:bodyPr wrap="square" rtlCol="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Naomi Preps her Dancers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381000" y="1066800"/>
            <a:ext cx="8229600" cy="646331"/>
          </a:xfrm>
          <a:prstGeom prst="rect">
            <a:avLst/>
          </a:prstGeom>
          <a:noFill/>
        </p:spPr>
        <p:txBody>
          <a:bodyPr wrap="square" rtlCol="0">
            <a:spAutoFit/>
          </a:bodyPr>
          <a:lstStyle/>
          <a:p>
            <a:r>
              <a:rPr lang="en-US" dirty="0" smtClean="0"/>
              <a:t>Below are several pictures of Naomi’s prep to her dancers. This occurs a few minutes before the show goes on. Below, are some of the points she emphasizes</a:t>
            </a:r>
            <a:endParaRPr lang="en-US" dirty="0"/>
          </a:p>
        </p:txBody>
      </p:sp>
      <p:pic>
        <p:nvPicPr>
          <p:cNvPr id="2050" name="Picture 2" descr="C:\Users\Administrator.ENEMIES\Pictures\brendenwood11\brendenwood11.12.jpg"/>
          <p:cNvPicPr>
            <a:picLocks noChangeAspect="1" noChangeArrowheads="1"/>
          </p:cNvPicPr>
          <p:nvPr/>
        </p:nvPicPr>
        <p:blipFill>
          <a:blip r:embed="rId3" cstate="print"/>
          <a:srcRect/>
          <a:stretch>
            <a:fillRect/>
          </a:stretch>
        </p:blipFill>
        <p:spPr bwMode="auto">
          <a:xfrm>
            <a:off x="609600" y="4876800"/>
            <a:ext cx="2125663" cy="1595437"/>
          </a:xfrm>
          <a:prstGeom prst="rect">
            <a:avLst/>
          </a:prstGeom>
          <a:noFill/>
        </p:spPr>
      </p:pic>
      <p:pic>
        <p:nvPicPr>
          <p:cNvPr id="2051" name="Picture 3" descr="C:\Users\Administrator.ENEMIES\Pictures\brendenwood11\brendenwood11.13.jpg"/>
          <p:cNvPicPr>
            <a:picLocks noChangeAspect="1" noChangeArrowheads="1"/>
          </p:cNvPicPr>
          <p:nvPr/>
        </p:nvPicPr>
        <p:blipFill>
          <a:blip r:embed="rId4" cstate="print"/>
          <a:srcRect/>
          <a:stretch>
            <a:fillRect/>
          </a:stretch>
        </p:blipFill>
        <p:spPr bwMode="auto">
          <a:xfrm>
            <a:off x="7018337" y="4876800"/>
            <a:ext cx="2125663" cy="1595437"/>
          </a:xfrm>
          <a:prstGeom prst="rect">
            <a:avLst/>
          </a:prstGeom>
          <a:noFill/>
        </p:spPr>
      </p:pic>
      <p:pic>
        <p:nvPicPr>
          <p:cNvPr id="2052" name="Picture 4" descr="C:\Users\Administrator.ENEMIES\Pictures\brendenwood11\brendenwood11.14.jpg"/>
          <p:cNvPicPr>
            <a:picLocks noChangeAspect="1" noChangeArrowheads="1"/>
          </p:cNvPicPr>
          <p:nvPr/>
        </p:nvPicPr>
        <p:blipFill>
          <a:blip r:embed="rId5" cstate="print"/>
          <a:srcRect/>
          <a:stretch>
            <a:fillRect/>
          </a:stretch>
        </p:blipFill>
        <p:spPr bwMode="auto">
          <a:xfrm>
            <a:off x="609600" y="1981200"/>
            <a:ext cx="2125663" cy="1595437"/>
          </a:xfrm>
          <a:prstGeom prst="rect">
            <a:avLst/>
          </a:prstGeom>
          <a:noFill/>
        </p:spPr>
      </p:pic>
      <p:pic>
        <p:nvPicPr>
          <p:cNvPr id="2053" name="Picture 5" descr="C:\Users\Administrator.ENEMIES\Pictures\brendenwood11\brendenwood11.15.jpg"/>
          <p:cNvPicPr>
            <a:picLocks noChangeAspect="1" noChangeArrowheads="1"/>
          </p:cNvPicPr>
          <p:nvPr/>
        </p:nvPicPr>
        <p:blipFill>
          <a:blip r:embed="rId6" cstate="print"/>
          <a:srcRect/>
          <a:stretch>
            <a:fillRect/>
          </a:stretch>
        </p:blipFill>
        <p:spPr bwMode="auto">
          <a:xfrm>
            <a:off x="7018337" y="1828800"/>
            <a:ext cx="2125663" cy="1595437"/>
          </a:xfrm>
          <a:prstGeom prst="rect">
            <a:avLst/>
          </a:prstGeom>
          <a:noFill/>
        </p:spPr>
      </p:pic>
      <p:sp>
        <p:nvSpPr>
          <p:cNvPr id="11" name="TextBox 10"/>
          <p:cNvSpPr txBox="1"/>
          <p:nvPr/>
        </p:nvSpPr>
        <p:spPr>
          <a:xfrm>
            <a:off x="2819400" y="1828800"/>
            <a:ext cx="4038600" cy="4302716"/>
          </a:xfrm>
          <a:prstGeom prst="rect">
            <a:avLst/>
          </a:prstGeom>
          <a:noFill/>
        </p:spPr>
        <p:txBody>
          <a:bodyPr wrap="square" rtlCol="0">
            <a:spAutoFit/>
          </a:bodyPr>
          <a:lstStyle/>
          <a:p>
            <a:pPr>
              <a:lnSpc>
                <a:spcPct val="110000"/>
              </a:lnSpc>
              <a:buFont typeface="Wingdings" pitchFamily="2" charset="2"/>
              <a:buChar char="q"/>
            </a:pPr>
            <a:r>
              <a:rPr lang="en-US" sz="2400" dirty="0" smtClean="0"/>
              <a:t>Smile, Smile, Smile</a:t>
            </a:r>
          </a:p>
          <a:p>
            <a:pPr>
              <a:lnSpc>
                <a:spcPct val="110000"/>
              </a:lnSpc>
              <a:buFont typeface="Wingdings" pitchFamily="2" charset="2"/>
              <a:buChar char="q"/>
            </a:pPr>
            <a:r>
              <a:rPr lang="en-US" sz="2400" dirty="0" smtClean="0"/>
              <a:t>Small and aligned steps</a:t>
            </a:r>
          </a:p>
          <a:p>
            <a:pPr>
              <a:lnSpc>
                <a:spcPct val="110000"/>
              </a:lnSpc>
              <a:buFont typeface="Wingdings" pitchFamily="2" charset="2"/>
              <a:buChar char="q"/>
            </a:pPr>
            <a:r>
              <a:rPr lang="en-US" sz="2400" dirty="0" smtClean="0"/>
              <a:t>If a dancer doesn’t know a dance, go to the sideline and take pictures</a:t>
            </a:r>
          </a:p>
          <a:p>
            <a:pPr>
              <a:lnSpc>
                <a:spcPct val="110000"/>
              </a:lnSpc>
              <a:buFont typeface="Wingdings" pitchFamily="2" charset="2"/>
              <a:buChar char="q"/>
            </a:pPr>
            <a:r>
              <a:rPr lang="en-US" sz="2400" dirty="0" smtClean="0"/>
              <a:t>On several dances, include the audience by gesture and eye contact</a:t>
            </a:r>
          </a:p>
          <a:p>
            <a:pPr>
              <a:lnSpc>
                <a:spcPct val="110000"/>
              </a:lnSpc>
              <a:buFont typeface="Wingdings" pitchFamily="2" charset="2"/>
              <a:buChar char="q"/>
            </a:pPr>
            <a:r>
              <a:rPr lang="en-US" sz="2400" dirty="0" smtClean="0"/>
              <a:t>Smile, Smile, Smile</a:t>
            </a:r>
          </a:p>
          <a:p>
            <a:endParaRPr lang="en-US" dirty="0" smtClean="0"/>
          </a:p>
          <a:p>
            <a:endParaRPr lang="en-US" dirty="0"/>
          </a:p>
        </p:txBody>
      </p:sp>
      <p:pic>
        <p:nvPicPr>
          <p:cNvPr id="12" name="neshika Turkit.wav">
            <a:hlinkClick r:id="" action="ppaction://media"/>
          </p:cNvPr>
          <p:cNvPicPr>
            <a:picLocks noRot="1" noChangeAspect="1"/>
          </p:cNvPicPr>
          <p:nvPr>
            <a:wavAudioFile r:embed="rId1" name="neshika Turkit.wav"/>
          </p:nvPr>
        </p:nvPicPr>
        <p:blipFill>
          <a:blip r:embed="rId7" cstate="print"/>
          <a:stretch>
            <a:fillRect/>
          </a:stretch>
        </p:blipFill>
        <p:spPr>
          <a:xfrm>
            <a:off x="4419600" y="3276600"/>
            <a:ext cx="304800" cy="304800"/>
          </a:xfrm>
          <a:prstGeom prst="rect">
            <a:avLst/>
          </a:prstGeom>
        </p:spPr>
      </p:pic>
      <p:cxnSp>
        <p:nvCxnSpPr>
          <p:cNvPr id="14" name="Straight Connector 13"/>
          <p:cNvCxnSpPr/>
          <p:nvPr/>
        </p:nvCxnSpPr>
        <p:spPr>
          <a:xfrm>
            <a:off x="304800" y="1066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7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nodeType="withEffect">
                                  <p:stCondLst>
                                    <p:cond delay="0"/>
                                  </p:stCondLst>
                                  <p:childTnLst>
                                    <p:anim to="1.1" calcmode="lin" valueType="num">
                                      <p:cBhvr override="childStyle">
                                        <p:cTn id="6" dur="2000" fill="hold"/>
                                        <p:tgtEl>
                                          <p:spTgt spid="11">
                                            <p:txEl>
                                              <p:pRg st="0" end="0"/>
                                            </p:txEl>
                                          </p:spTgt>
                                        </p:tgtEl>
                                        <p:attrNameLst>
                                          <p:attrName>style.fontSize</p:attrName>
                                        </p:attrNameLst>
                                      </p:cBhvr>
                                    </p:anim>
                                  </p:childTnLst>
                                </p:cTn>
                              </p:par>
                            </p:childTnLst>
                          </p:cTn>
                        </p:par>
                        <p:par>
                          <p:cTn id="7" fill="hold">
                            <p:stCondLst>
                              <p:cond delay="2000"/>
                            </p:stCondLst>
                            <p:childTnLst>
                              <p:par>
                                <p:cTn id="8" presetID="4" presetClass="emph" presetSubtype="2" fill="hold" nodeType="afterEffect">
                                  <p:stCondLst>
                                    <p:cond delay="0"/>
                                  </p:stCondLst>
                                  <p:childTnLst>
                                    <p:anim to="1.1" calcmode="lin" valueType="num">
                                      <p:cBhvr override="childStyle">
                                        <p:cTn id="9" dur="2000" fill="hold"/>
                                        <p:tgtEl>
                                          <p:spTgt spid="11">
                                            <p:txEl>
                                              <p:pRg st="1" end="1"/>
                                            </p:txEl>
                                          </p:spTgt>
                                        </p:tgtEl>
                                        <p:attrNameLst>
                                          <p:attrName>style.fontSize</p:attrName>
                                        </p:attrNameLst>
                                      </p:cBhvr>
                                    </p:anim>
                                  </p:childTnLst>
                                </p:cTn>
                              </p:par>
                            </p:childTnLst>
                          </p:cTn>
                        </p:par>
                        <p:par>
                          <p:cTn id="10" fill="hold">
                            <p:stCondLst>
                              <p:cond delay="4000"/>
                            </p:stCondLst>
                            <p:childTnLst>
                              <p:par>
                                <p:cTn id="11" presetID="4" presetClass="emph" presetSubtype="2" fill="hold" nodeType="afterEffect">
                                  <p:stCondLst>
                                    <p:cond delay="0"/>
                                  </p:stCondLst>
                                  <p:childTnLst>
                                    <p:anim to="1.1" calcmode="lin" valueType="num">
                                      <p:cBhvr override="childStyle">
                                        <p:cTn id="12" dur="2000" fill="hold"/>
                                        <p:tgtEl>
                                          <p:spTgt spid="11">
                                            <p:txEl>
                                              <p:pRg st="2" end="2"/>
                                            </p:txEl>
                                          </p:spTgt>
                                        </p:tgtEl>
                                        <p:attrNameLst>
                                          <p:attrName>style.fontSize</p:attrName>
                                        </p:attrNameLst>
                                      </p:cBhvr>
                                    </p:anim>
                                  </p:childTnLst>
                                </p:cTn>
                              </p:par>
                            </p:childTnLst>
                          </p:cTn>
                        </p:par>
                        <p:par>
                          <p:cTn id="13" fill="hold">
                            <p:stCondLst>
                              <p:cond delay="6000"/>
                            </p:stCondLst>
                            <p:childTnLst>
                              <p:par>
                                <p:cTn id="14" presetID="4" presetClass="emph" presetSubtype="2" fill="hold" nodeType="afterEffect">
                                  <p:stCondLst>
                                    <p:cond delay="0"/>
                                  </p:stCondLst>
                                  <p:childTnLst>
                                    <p:anim to="1.1" calcmode="lin" valueType="num">
                                      <p:cBhvr override="childStyle">
                                        <p:cTn id="15" dur="2000" fill="hold"/>
                                        <p:tgtEl>
                                          <p:spTgt spid="11">
                                            <p:txEl>
                                              <p:pRg st="3" end="3"/>
                                            </p:txEl>
                                          </p:spTgt>
                                        </p:tgtEl>
                                        <p:attrNameLst>
                                          <p:attrName>style.fontSize</p:attrName>
                                        </p:attrNameLst>
                                      </p:cBhvr>
                                    </p:anim>
                                  </p:childTnLst>
                                </p:cTn>
                              </p:par>
                            </p:childTnLst>
                          </p:cTn>
                        </p:par>
                        <p:par>
                          <p:cTn id="16" fill="hold">
                            <p:stCondLst>
                              <p:cond delay="8000"/>
                            </p:stCondLst>
                            <p:childTnLst>
                              <p:par>
                                <p:cTn id="17" presetID="4" presetClass="emph" presetSubtype="2" fill="hold" nodeType="afterEffect">
                                  <p:stCondLst>
                                    <p:cond delay="0"/>
                                  </p:stCondLst>
                                  <p:childTnLst>
                                    <p:anim to="1.1" calcmode="lin" valueType="num">
                                      <p:cBhvr override="childStyle">
                                        <p:cTn id="18" dur="2000" fill="hold"/>
                                        <p:tgtEl>
                                          <p:spTgt spid="11">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9"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endenwood11.16.jpg"/>
          <p:cNvPicPr>
            <a:picLocks noChangeAspect="1"/>
          </p:cNvPicPr>
          <p:nvPr/>
        </p:nvPicPr>
        <p:blipFill>
          <a:blip r:embed="rId2" cstate="print"/>
          <a:stretch>
            <a:fillRect/>
          </a:stretch>
        </p:blipFill>
        <p:spPr>
          <a:xfrm>
            <a:off x="0" y="2362200"/>
            <a:ext cx="2438400" cy="1830471"/>
          </a:xfrm>
          <a:prstGeom prst="rect">
            <a:avLst/>
          </a:prstGeom>
        </p:spPr>
      </p:pic>
      <p:pic>
        <p:nvPicPr>
          <p:cNvPr id="3" name="Picture 2" descr="brendenwood11.17.jpg"/>
          <p:cNvPicPr>
            <a:picLocks noChangeAspect="1"/>
          </p:cNvPicPr>
          <p:nvPr/>
        </p:nvPicPr>
        <p:blipFill>
          <a:blip r:embed="rId3" cstate="print"/>
          <a:stretch>
            <a:fillRect/>
          </a:stretch>
        </p:blipFill>
        <p:spPr>
          <a:xfrm>
            <a:off x="533400" y="4343400"/>
            <a:ext cx="2735434" cy="2053450"/>
          </a:xfrm>
          <a:prstGeom prst="rect">
            <a:avLst/>
          </a:prstGeom>
        </p:spPr>
      </p:pic>
      <p:pic>
        <p:nvPicPr>
          <p:cNvPr id="4" name="Picture 3" descr="brendenwood11.18.jpg"/>
          <p:cNvPicPr>
            <a:picLocks noChangeAspect="1"/>
          </p:cNvPicPr>
          <p:nvPr/>
        </p:nvPicPr>
        <p:blipFill>
          <a:blip r:embed="rId4" cstate="print"/>
          <a:stretch>
            <a:fillRect/>
          </a:stretch>
        </p:blipFill>
        <p:spPr>
          <a:xfrm>
            <a:off x="3200400" y="4518539"/>
            <a:ext cx="3116434" cy="2339461"/>
          </a:xfrm>
          <a:prstGeom prst="rect">
            <a:avLst/>
          </a:prstGeom>
        </p:spPr>
      </p:pic>
      <p:pic>
        <p:nvPicPr>
          <p:cNvPr id="5" name="Picture 4" descr="brendenwood11.19.jpg"/>
          <p:cNvPicPr>
            <a:picLocks noChangeAspect="1"/>
          </p:cNvPicPr>
          <p:nvPr/>
        </p:nvPicPr>
        <p:blipFill>
          <a:blip r:embed="rId5" cstate="print"/>
          <a:stretch>
            <a:fillRect/>
          </a:stretch>
        </p:blipFill>
        <p:spPr>
          <a:xfrm>
            <a:off x="6400800" y="3962400"/>
            <a:ext cx="2334667" cy="1752600"/>
          </a:xfrm>
          <a:prstGeom prst="rect">
            <a:avLst/>
          </a:prstGeom>
        </p:spPr>
      </p:pic>
      <p:pic>
        <p:nvPicPr>
          <p:cNvPr id="6" name="Picture 5" descr="brendenwood11.20.jpg"/>
          <p:cNvPicPr>
            <a:picLocks noChangeAspect="1"/>
          </p:cNvPicPr>
          <p:nvPr/>
        </p:nvPicPr>
        <p:blipFill>
          <a:blip r:embed="rId6" cstate="print"/>
          <a:stretch>
            <a:fillRect/>
          </a:stretch>
        </p:blipFill>
        <p:spPr>
          <a:xfrm>
            <a:off x="7018166" y="2362200"/>
            <a:ext cx="2125834" cy="1595832"/>
          </a:xfrm>
          <a:prstGeom prst="rect">
            <a:avLst/>
          </a:prstGeom>
        </p:spPr>
      </p:pic>
      <p:pic>
        <p:nvPicPr>
          <p:cNvPr id="7" name="Picture 6" descr="brendenwood11.21.jpg"/>
          <p:cNvPicPr>
            <a:picLocks noChangeAspect="1"/>
          </p:cNvPicPr>
          <p:nvPr/>
        </p:nvPicPr>
        <p:blipFill>
          <a:blip r:embed="rId7" cstate="print"/>
          <a:stretch>
            <a:fillRect/>
          </a:stretch>
        </p:blipFill>
        <p:spPr>
          <a:xfrm>
            <a:off x="5334000" y="457200"/>
            <a:ext cx="2590800" cy="1944875"/>
          </a:xfrm>
          <a:prstGeom prst="rect">
            <a:avLst/>
          </a:prstGeom>
        </p:spPr>
      </p:pic>
      <p:pic>
        <p:nvPicPr>
          <p:cNvPr id="8" name="Picture 7" descr="brendenwood11.22.jpg"/>
          <p:cNvPicPr>
            <a:picLocks noChangeAspect="1"/>
          </p:cNvPicPr>
          <p:nvPr/>
        </p:nvPicPr>
        <p:blipFill>
          <a:blip r:embed="rId8" cstate="print"/>
          <a:stretch>
            <a:fillRect/>
          </a:stretch>
        </p:blipFill>
        <p:spPr>
          <a:xfrm>
            <a:off x="2743200" y="0"/>
            <a:ext cx="2667000" cy="2002077"/>
          </a:xfrm>
          <a:prstGeom prst="rect">
            <a:avLst/>
          </a:prstGeom>
        </p:spPr>
      </p:pic>
      <p:pic>
        <p:nvPicPr>
          <p:cNvPr id="9" name="Picture 8" descr="brendenwood11.23.jpg"/>
          <p:cNvPicPr>
            <a:picLocks noChangeAspect="1"/>
          </p:cNvPicPr>
          <p:nvPr/>
        </p:nvPicPr>
        <p:blipFill>
          <a:blip r:embed="rId9" cstate="print"/>
          <a:stretch>
            <a:fillRect/>
          </a:stretch>
        </p:blipFill>
        <p:spPr>
          <a:xfrm>
            <a:off x="762000" y="685800"/>
            <a:ext cx="2537682" cy="1905000"/>
          </a:xfrm>
          <a:prstGeom prst="rect">
            <a:avLst/>
          </a:prstGeom>
        </p:spPr>
      </p:pic>
      <p:sp>
        <p:nvSpPr>
          <p:cNvPr id="10" name="TextBox 9"/>
          <p:cNvSpPr txBox="1"/>
          <p:nvPr/>
        </p:nvSpPr>
        <p:spPr>
          <a:xfrm>
            <a:off x="2590800" y="2514600"/>
            <a:ext cx="4267200" cy="1631216"/>
          </a:xfrm>
          <a:prstGeom prst="rect">
            <a:avLst/>
          </a:prstGeom>
          <a:noFill/>
        </p:spPr>
        <p:txBody>
          <a:bodyPr wrap="square" rtlCol="0">
            <a:spAutoFit/>
          </a:bodyPr>
          <a:lstStyle/>
          <a:p>
            <a:r>
              <a:rPr lang="en-US" sz="2000" b="1" dirty="0" smtClean="0"/>
              <a:t>Israeli dancers love to dance. And, this Sunday was no exception. In the space of an hour, 12 dances were performed. This montage shows the group doing circles</a:t>
            </a:r>
            <a:endParaRPr lang="en-US" sz="2000" b="1" dirty="0"/>
          </a:p>
        </p:txBody>
      </p:sp>
    </p:spTree>
  </p:cSld>
  <p:clrMapOvr>
    <a:masterClrMapping/>
  </p:clrMapOvr>
  <p:transition advClick="0" advTm="8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500"/>
                                        <p:tgtEl>
                                          <p:spTgt spid="8"/>
                                        </p:tgtEl>
                                      </p:cBhvr>
                                    </p:animEffect>
                                  </p:childTnLst>
                                </p:cTn>
                              </p:par>
                              <p:par>
                                <p:cTn id="12" presetID="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8"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500"/>
                                        <p:tgtEl>
                                          <p:spTgt spid="5"/>
                                        </p:tgtEl>
                                      </p:cBhvr>
                                    </p:animEffect>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4"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82000" cy="1569660"/>
          </a:xfrm>
          <a:prstGeom prst="rect">
            <a:avLst/>
          </a:prstGeom>
          <a:noFill/>
        </p:spPr>
        <p:txBody>
          <a:bodyPr wrap="square" rtlCol="0">
            <a:spAutoFit/>
          </a:bodyPr>
          <a:lstStyle/>
          <a:p>
            <a:r>
              <a:rPr lang="en-US" sz="3200" dirty="0" smtClean="0"/>
              <a:t>Israeli Dance is made up of three types of dances: Circle as indicated in the previous slide, Line and partner. Below are some pictures of a line dance</a:t>
            </a:r>
            <a:endParaRPr lang="en-US" sz="3200" dirty="0"/>
          </a:p>
        </p:txBody>
      </p:sp>
      <p:pic>
        <p:nvPicPr>
          <p:cNvPr id="3076" name="Picture 4" descr="C:\Users\Administrator.ENEMIES\Pictures\brend2011\brend2011.47.jpg"/>
          <p:cNvPicPr>
            <a:picLocks noChangeAspect="1" noChangeArrowheads="1"/>
          </p:cNvPicPr>
          <p:nvPr/>
        </p:nvPicPr>
        <p:blipFill>
          <a:blip r:embed="rId2" cstate="print"/>
          <a:srcRect/>
          <a:stretch>
            <a:fillRect/>
          </a:stretch>
        </p:blipFill>
        <p:spPr bwMode="auto">
          <a:xfrm>
            <a:off x="7086600" y="5257800"/>
            <a:ext cx="1828800" cy="1372624"/>
          </a:xfrm>
          <a:prstGeom prst="rect">
            <a:avLst/>
          </a:prstGeom>
          <a:noFill/>
        </p:spPr>
      </p:pic>
      <p:pic>
        <p:nvPicPr>
          <p:cNvPr id="3077" name="Picture 5" descr="C:\Users\Administrator.ENEMIES\Pictures\brend2011\brend2011.48.jpg"/>
          <p:cNvPicPr>
            <a:picLocks noChangeAspect="1" noChangeArrowheads="1"/>
          </p:cNvPicPr>
          <p:nvPr/>
        </p:nvPicPr>
        <p:blipFill>
          <a:blip r:embed="rId3" cstate="print"/>
          <a:srcRect/>
          <a:stretch>
            <a:fillRect/>
          </a:stretch>
        </p:blipFill>
        <p:spPr bwMode="auto">
          <a:xfrm>
            <a:off x="4572000" y="4572000"/>
            <a:ext cx="2125663" cy="1595437"/>
          </a:xfrm>
          <a:prstGeom prst="rect">
            <a:avLst/>
          </a:prstGeom>
          <a:noFill/>
        </p:spPr>
      </p:pic>
      <p:pic>
        <p:nvPicPr>
          <p:cNvPr id="3078" name="Picture 6" descr="C:\Users\Administrator.ENEMIES\Pictures\brend2011\brend2011.51.jpg"/>
          <p:cNvPicPr>
            <a:picLocks noChangeAspect="1" noChangeArrowheads="1"/>
          </p:cNvPicPr>
          <p:nvPr/>
        </p:nvPicPr>
        <p:blipFill>
          <a:blip r:embed="rId4" cstate="print"/>
          <a:srcRect/>
          <a:stretch>
            <a:fillRect/>
          </a:stretch>
        </p:blipFill>
        <p:spPr bwMode="auto">
          <a:xfrm>
            <a:off x="6858000" y="3581400"/>
            <a:ext cx="2125663" cy="1595437"/>
          </a:xfrm>
          <a:prstGeom prst="rect">
            <a:avLst/>
          </a:prstGeom>
          <a:noFill/>
        </p:spPr>
      </p:pic>
      <p:pic>
        <p:nvPicPr>
          <p:cNvPr id="3079" name="Picture 7" descr="C:\Users\Administrator.ENEMIES\Pictures\brend2011\brend2011.52.jpg"/>
          <p:cNvPicPr>
            <a:picLocks noChangeAspect="1" noChangeArrowheads="1"/>
          </p:cNvPicPr>
          <p:nvPr/>
        </p:nvPicPr>
        <p:blipFill>
          <a:blip r:embed="rId5" cstate="print"/>
          <a:srcRect/>
          <a:stretch>
            <a:fillRect/>
          </a:stretch>
        </p:blipFill>
        <p:spPr bwMode="auto">
          <a:xfrm>
            <a:off x="4572000" y="2514600"/>
            <a:ext cx="2125663" cy="1595437"/>
          </a:xfrm>
          <a:prstGeom prst="rect">
            <a:avLst/>
          </a:prstGeom>
          <a:noFill/>
        </p:spPr>
      </p:pic>
      <p:pic>
        <p:nvPicPr>
          <p:cNvPr id="3080" name="Picture 8" descr="C:\Users\Administrator.ENEMIES\Pictures\brend2011\brend2011.53.jpg"/>
          <p:cNvPicPr>
            <a:picLocks noChangeAspect="1" noChangeArrowheads="1"/>
          </p:cNvPicPr>
          <p:nvPr/>
        </p:nvPicPr>
        <p:blipFill>
          <a:blip r:embed="rId6" cstate="print"/>
          <a:srcRect/>
          <a:stretch>
            <a:fillRect/>
          </a:stretch>
        </p:blipFill>
        <p:spPr bwMode="auto">
          <a:xfrm>
            <a:off x="6858000" y="1905000"/>
            <a:ext cx="2125663" cy="1595437"/>
          </a:xfrm>
          <a:prstGeom prst="rect">
            <a:avLst/>
          </a:prstGeom>
          <a:noFill/>
        </p:spPr>
      </p:pic>
      <p:sp>
        <p:nvSpPr>
          <p:cNvPr id="10" name="TextBox 9"/>
          <p:cNvSpPr txBox="1"/>
          <p:nvPr/>
        </p:nvSpPr>
        <p:spPr>
          <a:xfrm>
            <a:off x="304800" y="2438400"/>
            <a:ext cx="4114800" cy="4247317"/>
          </a:xfrm>
          <a:prstGeom prst="rect">
            <a:avLst/>
          </a:prstGeom>
          <a:noFill/>
        </p:spPr>
        <p:txBody>
          <a:bodyPr wrap="square" rtlCol="0">
            <a:spAutoFit/>
          </a:bodyPr>
          <a:lstStyle/>
          <a:p>
            <a:r>
              <a:rPr lang="en-US" dirty="0" smtClean="0"/>
              <a:t>Israeli dancing is really the question of choreography. The dance music comes from all over the world. The pictures to the right are of </a:t>
            </a:r>
            <a:r>
              <a:rPr lang="en-US" dirty="0" err="1" smtClean="0"/>
              <a:t>Neshikat</a:t>
            </a:r>
            <a:r>
              <a:rPr lang="en-US" dirty="0" smtClean="0"/>
              <a:t> </a:t>
            </a:r>
            <a:r>
              <a:rPr lang="en-US" dirty="0" err="1" smtClean="0"/>
              <a:t>Turkit</a:t>
            </a:r>
            <a:r>
              <a:rPr lang="en-US" dirty="0" smtClean="0"/>
              <a:t> which translates as Turkish Kiss by the Turkish singer, </a:t>
            </a:r>
            <a:r>
              <a:rPr lang="en-US" dirty="0" err="1" smtClean="0"/>
              <a:t>Tarkan</a:t>
            </a:r>
            <a:r>
              <a:rPr lang="en-US" dirty="0" smtClean="0"/>
              <a:t> </a:t>
            </a:r>
            <a:r>
              <a:rPr lang="en-US" dirty="0" err="1" smtClean="0"/>
              <a:t>Tevetoglu</a:t>
            </a:r>
            <a:r>
              <a:rPr lang="en-US" dirty="0" smtClean="0"/>
              <a:t>.</a:t>
            </a:r>
          </a:p>
          <a:p>
            <a:endParaRPr lang="en-US" dirty="0" smtClean="0"/>
          </a:p>
          <a:p>
            <a:r>
              <a:rPr lang="en-US" dirty="0" smtClean="0"/>
              <a:t>The Israeli dance choreographer , Meir Shem </a:t>
            </a:r>
            <a:r>
              <a:rPr lang="en-US" dirty="0" err="1" smtClean="0"/>
              <a:t>Tov</a:t>
            </a:r>
            <a:r>
              <a:rPr lang="en-US" dirty="0" smtClean="0"/>
              <a:t>, put the steps together to go with the music. </a:t>
            </a:r>
          </a:p>
          <a:p>
            <a:endParaRPr lang="en-US" dirty="0" smtClean="0"/>
          </a:p>
          <a:p>
            <a:r>
              <a:rPr lang="en-US" dirty="0" smtClean="0"/>
              <a:t>We think you can see that the dancers enjoy both the music and steps.</a:t>
            </a:r>
          </a:p>
        </p:txBody>
      </p:sp>
    </p:spTree>
  </p:cSld>
  <p:clrMapOvr>
    <a:masterClrMapping/>
  </p:clrMapOvr>
  <p:transition advClick="0" advTm="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constitutes an Israeli Dance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cultural ministry in Israel, part of the Israeli government, is in charge of cataloguing these dances</a:t>
            </a:r>
          </a:p>
          <a:p>
            <a:r>
              <a:rPr lang="en-US" dirty="0" smtClean="0"/>
              <a:t>At the moment, it is estimated that 7000 such dances exist</a:t>
            </a:r>
          </a:p>
          <a:p>
            <a:r>
              <a:rPr lang="en-US" dirty="0" smtClean="0"/>
              <a:t>A piece of music is required to have a defined set of steps</a:t>
            </a:r>
          </a:p>
          <a:p>
            <a:r>
              <a:rPr lang="en-US" dirty="0" smtClean="0"/>
              <a:t>The music and the steps must pass muster being judged by a committee which can accept or deny the dance.</a:t>
            </a:r>
          </a:p>
          <a:p>
            <a:r>
              <a:rPr lang="en-US" dirty="0" smtClean="0"/>
              <a:t>A choreographer pays to reserve the right to put steps to a piece of music. The music can come from any source in the world</a:t>
            </a:r>
          </a:p>
          <a:p>
            <a:r>
              <a:rPr lang="en-US" dirty="0" smtClean="0"/>
              <a:t>The choreographer has a limited time to set up steps.</a:t>
            </a:r>
          </a:p>
          <a:p>
            <a:r>
              <a:rPr lang="en-US" dirty="0" smtClean="0"/>
              <a:t>In addition, [s]he must produce documentation indicating why he has chosen these steps.</a:t>
            </a:r>
          </a:p>
          <a:p>
            <a:r>
              <a:rPr lang="en-US" dirty="0" smtClean="0"/>
              <a:t>[S]he, the dance steps and the documentation are presented to the committee indicated above in Hebrew (which can be a limiting factor for some choreographers) and as stated, the committee can accept or deny</a:t>
            </a:r>
          </a:p>
          <a:p>
            <a:r>
              <a:rPr lang="en-US" dirty="0" smtClean="0"/>
              <a:t>If accepted, the choreographer hopes to make a profit in the sale of CDs and DVDs and in invites to workshops where [s]he will be paid to present the dance</a:t>
            </a:r>
            <a:endParaRPr lang="en-US" dirty="0"/>
          </a:p>
        </p:txBody>
      </p:sp>
      <p:cxnSp>
        <p:nvCxnSpPr>
          <p:cNvPr id="5" name="Straight Connector 4"/>
          <p:cNvCxnSpPr/>
          <p:nvPr/>
        </p:nvCxnSpPr>
        <p:spPr>
          <a:xfrm>
            <a:off x="685800" y="1447800"/>
            <a:ext cx="70104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15200" cy="1143000"/>
          </a:xfrm>
        </p:spPr>
        <p:txBody>
          <a:bodyPr/>
          <a:lstStyle/>
          <a:p>
            <a:r>
              <a:rPr lang="en-US" dirty="0" smtClean="0"/>
              <a:t>Let’s show a partner dance</a:t>
            </a:r>
            <a:endParaRPr lang="en-US" dirty="0"/>
          </a:p>
        </p:txBody>
      </p:sp>
      <p:sp>
        <p:nvSpPr>
          <p:cNvPr id="4" name="TextBox 3"/>
          <p:cNvSpPr txBox="1"/>
          <p:nvPr/>
        </p:nvSpPr>
        <p:spPr>
          <a:xfrm>
            <a:off x="533400" y="1295400"/>
            <a:ext cx="8153400" cy="1754326"/>
          </a:xfrm>
          <a:prstGeom prst="rect">
            <a:avLst/>
          </a:prstGeom>
          <a:noFill/>
        </p:spPr>
        <p:txBody>
          <a:bodyPr wrap="square" rtlCol="0">
            <a:spAutoFit/>
          </a:bodyPr>
          <a:lstStyle/>
          <a:p>
            <a:r>
              <a:rPr lang="en-US" dirty="0" smtClean="0"/>
              <a:t>We’ve shown you circles and lines. Below are pictures of the one partner dance done that afternoon. Israel partner dancing are a cross between international folk dance partners and ballroom partners having been influenced by both. This hybrid of dancing is more difficult than International folk dance partners but can be either easier or harder than ballroom. That’s what makes Israeli dance partners so interesting</a:t>
            </a:r>
            <a:endParaRPr lang="en-US" dirty="0"/>
          </a:p>
        </p:txBody>
      </p:sp>
      <p:pic>
        <p:nvPicPr>
          <p:cNvPr id="7" name="Picture 6" descr="brendenwood11.24.jpg"/>
          <p:cNvPicPr>
            <a:picLocks noChangeAspect="1"/>
          </p:cNvPicPr>
          <p:nvPr/>
        </p:nvPicPr>
        <p:blipFill>
          <a:blip r:embed="rId2" cstate="print"/>
          <a:stretch>
            <a:fillRect/>
          </a:stretch>
        </p:blipFill>
        <p:spPr>
          <a:xfrm>
            <a:off x="2819400" y="3733800"/>
            <a:ext cx="3451247" cy="2590800"/>
          </a:xfrm>
          <a:prstGeom prst="rect">
            <a:avLst/>
          </a:prstGeom>
        </p:spPr>
      </p:pic>
      <p:pic>
        <p:nvPicPr>
          <p:cNvPr id="8" name="Picture 7" descr="brendenwood11.25.jpg"/>
          <p:cNvPicPr>
            <a:picLocks noChangeAspect="1"/>
          </p:cNvPicPr>
          <p:nvPr/>
        </p:nvPicPr>
        <p:blipFill>
          <a:blip r:embed="rId3" cstate="print"/>
          <a:stretch>
            <a:fillRect/>
          </a:stretch>
        </p:blipFill>
        <p:spPr>
          <a:xfrm>
            <a:off x="6400800" y="5029200"/>
            <a:ext cx="2125834" cy="1595832"/>
          </a:xfrm>
          <a:prstGeom prst="rect">
            <a:avLst/>
          </a:prstGeom>
        </p:spPr>
      </p:pic>
      <p:pic>
        <p:nvPicPr>
          <p:cNvPr id="9" name="Picture 8" descr="brendenwood11.26.jpg"/>
          <p:cNvPicPr>
            <a:picLocks noChangeAspect="1"/>
          </p:cNvPicPr>
          <p:nvPr/>
        </p:nvPicPr>
        <p:blipFill>
          <a:blip r:embed="rId4" cstate="print"/>
          <a:stretch>
            <a:fillRect/>
          </a:stretch>
        </p:blipFill>
        <p:spPr>
          <a:xfrm>
            <a:off x="6553200" y="3200400"/>
            <a:ext cx="2125834" cy="1595832"/>
          </a:xfrm>
          <a:prstGeom prst="rect">
            <a:avLst/>
          </a:prstGeom>
        </p:spPr>
      </p:pic>
      <p:pic>
        <p:nvPicPr>
          <p:cNvPr id="10" name="Picture 9" descr="brendenwood11.27.jpg"/>
          <p:cNvPicPr>
            <a:picLocks noChangeAspect="1"/>
          </p:cNvPicPr>
          <p:nvPr/>
        </p:nvPicPr>
        <p:blipFill>
          <a:blip r:embed="rId5" cstate="print"/>
          <a:stretch>
            <a:fillRect/>
          </a:stretch>
        </p:blipFill>
        <p:spPr>
          <a:xfrm>
            <a:off x="457200" y="5029200"/>
            <a:ext cx="2125834" cy="1595832"/>
          </a:xfrm>
          <a:prstGeom prst="rect">
            <a:avLst/>
          </a:prstGeom>
        </p:spPr>
      </p:pic>
      <p:pic>
        <p:nvPicPr>
          <p:cNvPr id="11" name="Picture 10" descr="brendenwood11.28.jpg"/>
          <p:cNvPicPr>
            <a:picLocks noChangeAspect="1"/>
          </p:cNvPicPr>
          <p:nvPr/>
        </p:nvPicPr>
        <p:blipFill>
          <a:blip r:embed="rId6" cstate="print"/>
          <a:stretch>
            <a:fillRect/>
          </a:stretch>
        </p:blipFill>
        <p:spPr>
          <a:xfrm>
            <a:off x="457200" y="3276600"/>
            <a:ext cx="2125834" cy="1595832"/>
          </a:xfrm>
          <a:prstGeom prst="rect">
            <a:avLst/>
          </a:prstGeom>
        </p:spPr>
      </p:pic>
      <p:cxnSp>
        <p:nvCxnSpPr>
          <p:cNvPr id="13" name="Straight Connector 12"/>
          <p:cNvCxnSpPr/>
          <p:nvPr/>
        </p:nvCxnSpPr>
        <p:spPr>
          <a:xfrm>
            <a:off x="381000" y="1219200"/>
            <a:ext cx="7543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lstStyle/>
          <a:p>
            <a:pPr algn="ctr"/>
            <a:r>
              <a:rPr lang="en-US" dirty="0" smtClean="0"/>
              <a:t>Audience Reaction</a:t>
            </a:r>
            <a:endParaRPr lang="en-US" dirty="0"/>
          </a:p>
        </p:txBody>
      </p:sp>
      <p:sp>
        <p:nvSpPr>
          <p:cNvPr id="4" name="TextBox 3"/>
          <p:cNvSpPr txBox="1"/>
          <p:nvPr/>
        </p:nvSpPr>
        <p:spPr>
          <a:xfrm>
            <a:off x="457200" y="1066800"/>
            <a:ext cx="3581400" cy="3416320"/>
          </a:xfrm>
          <a:prstGeom prst="rect">
            <a:avLst/>
          </a:prstGeom>
          <a:noFill/>
        </p:spPr>
        <p:txBody>
          <a:bodyPr wrap="square" rtlCol="0">
            <a:spAutoFit/>
          </a:bodyPr>
          <a:lstStyle/>
          <a:p>
            <a:pPr>
              <a:buFont typeface="Wingdings" pitchFamily="2" charset="2"/>
              <a:buChar char="q"/>
            </a:pPr>
            <a:r>
              <a:rPr lang="en-US" dirty="0" smtClean="0"/>
              <a:t>Retirement homes (under a variety of names) are generally between 3 to 1 and 5 to 1 female to male</a:t>
            </a:r>
          </a:p>
          <a:p>
            <a:pPr>
              <a:buFont typeface="Wingdings" pitchFamily="2" charset="2"/>
              <a:buChar char="q"/>
            </a:pPr>
            <a:r>
              <a:rPr lang="en-US" dirty="0" smtClean="0"/>
              <a:t>These performances seem to draw from both sexes although the preponderance of the audience is Female.</a:t>
            </a:r>
          </a:p>
          <a:p>
            <a:pPr>
              <a:buFont typeface="Wingdings" pitchFamily="2" charset="2"/>
              <a:buChar char="q"/>
            </a:pPr>
            <a:r>
              <a:rPr lang="en-US" dirty="0" smtClean="0"/>
              <a:t>Naomi makes sure to add dances where the audience can participate and the audience seems to enjoy this</a:t>
            </a:r>
          </a:p>
        </p:txBody>
      </p:sp>
      <p:pic>
        <p:nvPicPr>
          <p:cNvPr id="4098" name="Picture 2" descr="C:\Users\Administrator.ENEMIES\Pictures\brendenwood11\brendenwood11.29.jpg"/>
          <p:cNvPicPr>
            <a:picLocks noChangeAspect="1" noChangeArrowheads="1"/>
          </p:cNvPicPr>
          <p:nvPr/>
        </p:nvPicPr>
        <p:blipFill>
          <a:blip r:embed="rId2" cstate="print"/>
          <a:srcRect/>
          <a:stretch>
            <a:fillRect/>
          </a:stretch>
        </p:blipFill>
        <p:spPr bwMode="auto">
          <a:xfrm>
            <a:off x="4572000" y="5199414"/>
            <a:ext cx="2209800" cy="1658586"/>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pic>
        <p:nvPicPr>
          <p:cNvPr id="4099" name="Picture 3" descr="C:\Users\Administrator.ENEMIES\Pictures\brendenwood11\brendenwood11.30.jpg"/>
          <p:cNvPicPr>
            <a:picLocks noChangeAspect="1" noChangeArrowheads="1"/>
          </p:cNvPicPr>
          <p:nvPr/>
        </p:nvPicPr>
        <p:blipFill>
          <a:blip r:embed="rId3" cstate="print"/>
          <a:srcRect/>
          <a:stretch>
            <a:fillRect/>
          </a:stretch>
        </p:blipFill>
        <p:spPr bwMode="auto">
          <a:xfrm>
            <a:off x="6916813" y="4572000"/>
            <a:ext cx="2227187" cy="1671637"/>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pic>
        <p:nvPicPr>
          <p:cNvPr id="4100" name="Picture 4" descr="C:\Users\Administrator.ENEMIES\Pictures\brendenwood11\brendenwood11.31.jpg"/>
          <p:cNvPicPr>
            <a:picLocks noChangeAspect="1" noChangeArrowheads="1"/>
          </p:cNvPicPr>
          <p:nvPr/>
        </p:nvPicPr>
        <p:blipFill>
          <a:blip r:embed="rId4" cstate="print"/>
          <a:srcRect/>
          <a:stretch>
            <a:fillRect/>
          </a:stretch>
        </p:blipFill>
        <p:spPr bwMode="auto">
          <a:xfrm>
            <a:off x="0" y="4724400"/>
            <a:ext cx="2233533" cy="1676400"/>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pic>
        <p:nvPicPr>
          <p:cNvPr id="4101" name="Picture 5" descr="C:\Users\Administrator.ENEMIES\Pictures\brendenwood11\brendenwood11.32.jpg"/>
          <p:cNvPicPr>
            <a:picLocks noChangeAspect="1" noChangeArrowheads="1"/>
          </p:cNvPicPr>
          <p:nvPr/>
        </p:nvPicPr>
        <p:blipFill>
          <a:blip r:embed="rId5" cstate="print"/>
          <a:srcRect/>
          <a:stretch>
            <a:fillRect/>
          </a:stretch>
        </p:blipFill>
        <p:spPr bwMode="auto">
          <a:xfrm>
            <a:off x="2209800" y="5257800"/>
            <a:ext cx="2132010" cy="1600200"/>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sp>
        <p:nvSpPr>
          <p:cNvPr id="9" name="TextBox 8"/>
          <p:cNvSpPr txBox="1"/>
          <p:nvPr/>
        </p:nvSpPr>
        <p:spPr>
          <a:xfrm>
            <a:off x="4648200" y="1143000"/>
            <a:ext cx="3352800" cy="3139321"/>
          </a:xfrm>
          <a:prstGeom prst="rect">
            <a:avLst/>
          </a:prstGeom>
          <a:noFill/>
        </p:spPr>
        <p:txBody>
          <a:bodyPr wrap="square" rtlCol="0">
            <a:spAutoFit/>
          </a:bodyPr>
          <a:lstStyle/>
          <a:p>
            <a:pPr>
              <a:buFont typeface="Wingdings" pitchFamily="2" charset="2"/>
              <a:buChar char="q"/>
            </a:pPr>
            <a:r>
              <a:rPr lang="en-US" dirty="0" smtClean="0"/>
              <a:t>In the time that these presentations have been done, no audience member has left prematurely</a:t>
            </a:r>
            <a:endParaRPr lang="en-US" dirty="0" smtClean="0"/>
          </a:p>
          <a:p>
            <a:pPr>
              <a:buFont typeface="Wingdings" pitchFamily="2" charset="2"/>
              <a:buChar char="q"/>
            </a:pPr>
            <a:r>
              <a:rPr lang="en-US" dirty="0" smtClean="0"/>
              <a:t>All </a:t>
            </a:r>
            <a:r>
              <a:rPr lang="en-US" dirty="0" smtClean="0"/>
              <a:t>the dancers are praised by the residents after the performance</a:t>
            </a:r>
          </a:p>
          <a:p>
            <a:pPr>
              <a:buFont typeface="Wingdings" pitchFamily="2" charset="2"/>
              <a:buChar char="q"/>
            </a:pPr>
            <a:r>
              <a:rPr lang="en-US" dirty="0" smtClean="0"/>
              <a:t>It does help the mental cognitive ability of those in the audience to participate in functions like this</a:t>
            </a:r>
            <a:endParaRPr lang="en-US" dirty="0"/>
          </a:p>
        </p:txBody>
      </p:sp>
      <p:cxnSp>
        <p:nvCxnSpPr>
          <p:cNvPr id="11" name="Straight Connector 10"/>
          <p:cNvCxnSpPr/>
          <p:nvPr/>
        </p:nvCxnSpPr>
        <p:spPr>
          <a:xfrm>
            <a:off x="533400" y="838200"/>
            <a:ext cx="739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2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332</TotalTime>
  <Words>1003</Words>
  <Application>Microsoft Office PowerPoint</Application>
  <PresentationFormat>On-screen Show (4:3)</PresentationFormat>
  <Paragraphs>69</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Opulent</vt:lpstr>
      <vt:lpstr>The Cherry Hill Field Trip to Brendenwood</vt:lpstr>
      <vt:lpstr>The dancers Arrive</vt:lpstr>
      <vt:lpstr>And so does Naomi, the group leader</vt:lpstr>
      <vt:lpstr>Slide 4</vt:lpstr>
      <vt:lpstr>Slide 5</vt:lpstr>
      <vt:lpstr>Slide 6</vt:lpstr>
      <vt:lpstr>What constitutes an Israeli Dance</vt:lpstr>
      <vt:lpstr>Let’s show a partner dance</vt:lpstr>
      <vt:lpstr>Audience Reaction</vt:lpstr>
      <vt:lpstr>Time to Say Goodbye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Cherry Hill Field Trip to Brendenwood</dc:title>
  <dc:creator>Administrator</dc:creator>
  <cp:lastModifiedBy>Administrator</cp:lastModifiedBy>
  <cp:revision>9</cp:revision>
  <dcterms:created xsi:type="dcterms:W3CDTF">2011-04-01T03:49:41Z</dcterms:created>
  <dcterms:modified xsi:type="dcterms:W3CDTF">2011-04-01T18:02:18Z</dcterms:modified>
</cp:coreProperties>
</file>